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9" r:id="rId3"/>
    <p:sldId id="273" r:id="rId4"/>
    <p:sldId id="257" r:id="rId5"/>
    <p:sldId id="278" r:id="rId6"/>
    <p:sldId id="279" r:id="rId7"/>
    <p:sldId id="258" r:id="rId8"/>
    <p:sldId id="280" r:id="rId9"/>
    <p:sldId id="261" r:id="rId10"/>
    <p:sldId id="263" r:id="rId11"/>
    <p:sldId id="281" r:id="rId12"/>
    <p:sldId id="282" r:id="rId13"/>
    <p:sldId id="265" r:id="rId14"/>
    <p:sldId id="283" r:id="rId15"/>
    <p:sldId id="284" r:id="rId16"/>
    <p:sldId id="267" r:id="rId17"/>
    <p:sldId id="285" r:id="rId18"/>
    <p:sldId id="286" r:id="rId19"/>
    <p:sldId id="269" r:id="rId20"/>
    <p:sldId id="287" r:id="rId21"/>
    <p:sldId id="288" r:id="rId22"/>
    <p:sldId id="266" r:id="rId23"/>
    <p:sldId id="289" r:id="rId24"/>
    <p:sldId id="290" r:id="rId25"/>
    <p:sldId id="270" r:id="rId26"/>
    <p:sldId id="291" r:id="rId27"/>
    <p:sldId id="292" r:id="rId28"/>
    <p:sldId id="271" r:id="rId29"/>
    <p:sldId id="294" r:id="rId30"/>
    <p:sldId id="293" r:id="rId31"/>
    <p:sldId id="272" r:id="rId32"/>
    <p:sldId id="274" r:id="rId33"/>
    <p:sldId id="27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99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61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C89D81-5AC6-4A51-A3E0-3D211142714E}" type="datetimeFigureOut">
              <a:rPr lang="en-US" smtClean="0"/>
              <a:pPr/>
              <a:t>10/31/2011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903BE6-BB73-4D03-8551-1B9B249BCD2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903BE6-BB73-4D03-8551-1B9B249BCD2B}" type="slidenum">
              <a:rPr lang="en-US" smtClean="0"/>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22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25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31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32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903BE6-BB73-4D03-8551-1B9B249BCD2B}"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903BE6-BB73-4D03-8551-1B9B249BCD2B}"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903BE6-BB73-4D03-8551-1B9B249BCD2B}"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A759B2-AEA3-4E02-9682-D1AD0D786D14}" type="datetimeFigureOut">
              <a:rPr lang="en-US" smtClean="0"/>
              <a:pPr/>
              <a:t>10/31/2011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D18CF2-880E-4F13-B128-AAD51F7893B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A759B2-AEA3-4E02-9682-D1AD0D786D14}" type="datetimeFigureOut">
              <a:rPr lang="en-US" smtClean="0"/>
              <a:pPr/>
              <a:t>10/31/2011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D18CF2-880E-4F13-B128-AAD51F7893B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87562"/>
          </a:xfrm>
        </p:spPr>
        <p:txBody>
          <a:bodyPr>
            <a:normAutofit fontScale="90000"/>
          </a:bodyPr>
          <a:lstStyle/>
          <a:p>
            <a:r>
              <a:rPr lang="en-US" sz="5300" b="1" dirty="0" smtClean="0">
                <a:solidFill>
                  <a:srgbClr val="FF0000"/>
                </a:solidFill>
                <a:latin typeface="Algerian" pitchFamily="82" charset="0"/>
              </a:rPr>
              <a:t/>
            </a:r>
            <a:br>
              <a:rPr lang="en-US" sz="5300" b="1" dirty="0" smtClean="0">
                <a:solidFill>
                  <a:srgbClr val="FF0000"/>
                </a:solidFill>
                <a:latin typeface="Algerian" pitchFamily="82" charset="0"/>
              </a:rPr>
            </a:br>
            <a:r>
              <a:rPr lang="en-US" sz="5300" b="1" dirty="0">
                <a:solidFill>
                  <a:srgbClr val="FF0000"/>
                </a:solidFill>
                <a:latin typeface="Algerian" pitchFamily="82" charset="0"/>
              </a:rPr>
              <a:t/>
            </a:r>
            <a:br>
              <a:rPr lang="en-US" sz="5300" b="1" dirty="0">
                <a:solidFill>
                  <a:srgbClr val="FF0000"/>
                </a:solidFill>
                <a:latin typeface="Algerian" pitchFamily="82" charset="0"/>
              </a:rPr>
            </a:br>
            <a:r>
              <a:rPr lang="en-US" sz="5300" b="1" dirty="0" smtClean="0">
                <a:solidFill>
                  <a:srgbClr val="C00000"/>
                </a:solidFill>
                <a:latin typeface="Algerian" pitchFamily="82" charset="0"/>
              </a:rPr>
              <a:t>Blood Bank Management System</a:t>
            </a:r>
            <a:r>
              <a:rPr lang="en-US" sz="4800" b="1" dirty="0" smtClean="0">
                <a:solidFill>
                  <a:srgbClr val="C00000"/>
                </a:solidFill>
                <a:latin typeface="Algerian" pitchFamily="82" charset="0"/>
              </a:rPr>
              <a:t/>
            </a:r>
            <a:br>
              <a:rPr lang="en-US" sz="4800" b="1" dirty="0" smtClean="0">
                <a:solidFill>
                  <a:srgbClr val="C00000"/>
                </a:solidFill>
                <a:latin typeface="Algerian" pitchFamily="82" charset="0"/>
              </a:rPr>
            </a:br>
            <a:r>
              <a:rPr lang="en-US" b="1" dirty="0">
                <a:solidFill>
                  <a:srgbClr val="FF0000"/>
                </a:solidFill>
                <a:latin typeface="Algerian" pitchFamily="82" charset="0"/>
              </a:rPr>
              <a:t/>
            </a:r>
            <a:br>
              <a:rPr lang="en-US" b="1" dirty="0">
                <a:solidFill>
                  <a:srgbClr val="FF0000"/>
                </a:solidFill>
                <a:latin typeface="Algerian" pitchFamily="82" charset="0"/>
              </a:rPr>
            </a:br>
            <a:endParaRPr lang="en-US" b="1" dirty="0">
              <a:solidFill>
                <a:srgbClr val="FF0000"/>
              </a:solidFill>
              <a:latin typeface="Algerian" pitchFamily="82" charset="0"/>
            </a:endParaRPr>
          </a:p>
        </p:txBody>
      </p:sp>
      <p:sp>
        <p:nvSpPr>
          <p:cNvPr id="6" name="Content Placeholder 5"/>
          <p:cNvSpPr>
            <a:spLocks noGrp="1"/>
          </p:cNvSpPr>
          <p:nvPr>
            <p:ph idx="1"/>
          </p:nvPr>
        </p:nvSpPr>
        <p:spPr>
          <a:xfrm>
            <a:off x="5867400" y="2819400"/>
            <a:ext cx="2971800" cy="1371600"/>
          </a:xfrm>
        </p:spPr>
        <p:txBody>
          <a:bodyPr>
            <a:normAutofit/>
          </a:bodyPr>
          <a:lstStyle/>
          <a:p>
            <a:pPr lvl="7">
              <a:buNone/>
            </a:pPr>
            <a:r>
              <a:rPr lang="en-US" sz="3200" dirty="0" smtClean="0">
                <a:latin typeface="Baskerville Old Face" pitchFamily="18" charset="0"/>
              </a:rPr>
              <a:t>		</a:t>
            </a:r>
            <a:endParaRPr lang="en-US" sz="3200" dirty="0">
              <a:latin typeface="Baskerville Old Face" pitchFamily="18" charset="0"/>
            </a:endParaRPr>
          </a:p>
          <a:p>
            <a:pPr>
              <a:buNone/>
            </a:pPr>
            <a:endParaRPr lang="en-US" sz="2400" dirty="0"/>
          </a:p>
        </p:txBody>
      </p:sp>
      <p:sp>
        <p:nvSpPr>
          <p:cNvPr id="4" name="TextBox 3"/>
          <p:cNvSpPr txBox="1"/>
          <p:nvPr/>
        </p:nvSpPr>
        <p:spPr>
          <a:xfrm>
            <a:off x="0" y="4419600"/>
            <a:ext cx="6553200" cy="2123658"/>
          </a:xfrm>
          <a:prstGeom prst="rect">
            <a:avLst/>
          </a:prstGeom>
          <a:noFill/>
        </p:spPr>
        <p:txBody>
          <a:bodyPr wrap="square" rtlCol="0">
            <a:spAutoFit/>
          </a:bodyPr>
          <a:lstStyle/>
          <a:p>
            <a:pPr algn="ctr"/>
            <a:r>
              <a:rPr lang="en-US" sz="4400" b="1" dirty="0" err="1" smtClean="0">
                <a:latin typeface="Baskerville Old Face" pitchFamily="18" charset="0"/>
              </a:rPr>
              <a:t>R.Logarajah</a:t>
            </a:r>
            <a:r>
              <a:rPr lang="en-US" sz="4400" b="1" dirty="0" smtClean="0">
                <a:latin typeface="Baskerville Old Face" pitchFamily="18" charset="0"/>
              </a:rPr>
              <a:t> </a:t>
            </a:r>
          </a:p>
          <a:p>
            <a:r>
              <a:rPr lang="en-US" sz="4400" b="1" dirty="0" smtClean="0">
                <a:latin typeface="Baskerville Old Face" pitchFamily="18" charset="0"/>
              </a:rPr>
              <a:t>	    University </a:t>
            </a:r>
            <a:r>
              <a:rPr lang="en-US" sz="4400" b="1" dirty="0" smtClean="0">
                <a:latin typeface="Baskerville Old Face" pitchFamily="18" charset="0"/>
              </a:rPr>
              <a:t>of </a:t>
            </a:r>
            <a:r>
              <a:rPr lang="en-US" sz="4400" b="1" dirty="0" err="1" smtClean="0">
                <a:latin typeface="Baskerville Old Face" pitchFamily="18" charset="0"/>
              </a:rPr>
              <a:t>jaffna</a:t>
            </a:r>
            <a:r>
              <a:rPr lang="en-US" sz="4400" b="1" dirty="0" smtClean="0">
                <a:latin typeface="Baskerville Old Face" pitchFamily="18" charset="0"/>
              </a:rPr>
              <a:t>		</a:t>
            </a:r>
            <a:endParaRPr lang="en-US" sz="4400" b="1" dirty="0"/>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heel(4)">
                                      <p:cBhvr>
                                        <p:cTn id="14"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85800"/>
            <a:ext cx="8229600" cy="1143000"/>
          </a:xfrm>
        </p:spPr>
        <p:txBody>
          <a:bodyPr/>
          <a:lstStyle/>
          <a:p>
            <a:r>
              <a:rPr lang="en-US" b="1" dirty="0" smtClean="0">
                <a:solidFill>
                  <a:srgbClr val="FF0000"/>
                </a:solidFill>
                <a:latin typeface="Arial Black" pitchFamily="34" charset="0"/>
              </a:rPr>
              <a:t> </a:t>
            </a:r>
            <a:r>
              <a:rPr lang="en-US" b="1" dirty="0" smtClean="0">
                <a:solidFill>
                  <a:srgbClr val="C00000"/>
                </a:solidFill>
                <a:latin typeface="Andalus" pitchFamily="18" charset="-78"/>
                <a:ea typeface="Arial Unicode MS" pitchFamily="34" charset="-128"/>
                <a:cs typeface="Andalus" pitchFamily="18" charset="-78"/>
              </a:rPr>
              <a:t>Screening</a:t>
            </a:r>
            <a:endParaRPr lang="en-US" b="1" dirty="0">
              <a:solidFill>
                <a:srgbClr val="C00000"/>
              </a:solidFill>
              <a:latin typeface="Andalus" pitchFamily="18" charset="-78"/>
              <a:ea typeface="Arial Unicode MS" pitchFamily="34" charset="-128"/>
              <a:cs typeface="Andalus" pitchFamily="18" charset="-78"/>
            </a:endParaRPr>
          </a:p>
        </p:txBody>
      </p:sp>
      <p:sp>
        <p:nvSpPr>
          <p:cNvPr id="3" name="Content Placeholder 2"/>
          <p:cNvSpPr>
            <a:spLocks noGrp="1"/>
          </p:cNvSpPr>
          <p:nvPr>
            <p:ph idx="1"/>
          </p:nvPr>
        </p:nvSpPr>
        <p:spPr>
          <a:xfrm>
            <a:off x="457200" y="2103437"/>
            <a:ext cx="8229600" cy="4525963"/>
          </a:xfrm>
        </p:spPr>
        <p:txBody>
          <a:bodyPr>
            <a:normAutofit/>
          </a:bodyPr>
          <a:lstStyle/>
          <a:p>
            <a:pPr>
              <a:buFont typeface="Wingdings" pitchFamily="2" charset="2"/>
              <a:buChar char="§"/>
            </a:pPr>
            <a:r>
              <a:rPr lang="en-US" b="1" dirty="0" smtClean="0">
                <a:latin typeface="Andalus" pitchFamily="18" charset="-78"/>
                <a:cs typeface="Andalus" pitchFamily="18" charset="-78"/>
              </a:rPr>
              <a:t>In the screening they identify whether the donor’s blood type is A, B, AB, O, or </a:t>
            </a:r>
            <a:r>
              <a:rPr lang="en-US" b="1" dirty="0" err="1" smtClean="0">
                <a:latin typeface="Andalus" pitchFamily="18" charset="-78"/>
                <a:cs typeface="Andalus" pitchFamily="18" charset="-78"/>
              </a:rPr>
              <a:t>BombayO</a:t>
            </a:r>
            <a:r>
              <a:rPr lang="en-US" b="1" dirty="0" smtClean="0">
                <a:latin typeface="Andalus" pitchFamily="18" charset="-78"/>
                <a:cs typeface="Andalus" pitchFamily="18" charset="-78"/>
              </a:rPr>
              <a:t> and the donor’s </a:t>
            </a:r>
            <a:r>
              <a:rPr lang="en-US" b="1" dirty="0" err="1" smtClean="0">
                <a:latin typeface="Andalus" pitchFamily="18" charset="-78"/>
                <a:cs typeface="Andalus" pitchFamily="18" charset="-78"/>
              </a:rPr>
              <a:t>Rh</a:t>
            </a:r>
            <a:r>
              <a:rPr lang="en-US" b="1" dirty="0" smtClean="0">
                <a:latin typeface="Andalus" pitchFamily="18" charset="-78"/>
                <a:cs typeface="Andalus" pitchFamily="18" charset="-78"/>
              </a:rPr>
              <a:t>(D) type is positive or negative.</a:t>
            </a:r>
          </a:p>
          <a:p>
            <a:pPr>
              <a:buFont typeface="Wingdings" pitchFamily="2" charset="2"/>
              <a:buChar char="§"/>
            </a:pPr>
            <a:r>
              <a:rPr lang="en-US" b="1" dirty="0" smtClean="0">
                <a:latin typeface="Andalus" pitchFamily="18" charset="-78"/>
                <a:cs typeface="Andalus" pitchFamily="18" charset="-78"/>
              </a:rPr>
              <a:t>All donated blood are tested for infections Such as HIV, </a:t>
            </a:r>
            <a:r>
              <a:rPr lang="en-US" b="1" dirty="0" err="1" smtClean="0">
                <a:latin typeface="Andalus" pitchFamily="18" charset="-78"/>
                <a:cs typeface="Andalus" pitchFamily="18" charset="-78"/>
              </a:rPr>
              <a:t>HepB</a:t>
            </a:r>
            <a:r>
              <a:rPr lang="en-US" b="1" dirty="0" smtClean="0">
                <a:latin typeface="Andalus" pitchFamily="18" charset="-78"/>
                <a:cs typeface="Andalus" pitchFamily="18" charset="-78"/>
              </a:rPr>
              <a:t> , </a:t>
            </a:r>
            <a:r>
              <a:rPr lang="en-US" b="1" dirty="0" err="1" smtClean="0">
                <a:latin typeface="Andalus" pitchFamily="18" charset="-78"/>
                <a:cs typeface="Andalus" pitchFamily="18" charset="-78"/>
              </a:rPr>
              <a:t>HepC</a:t>
            </a:r>
            <a:r>
              <a:rPr lang="en-US" b="1" dirty="0" smtClean="0">
                <a:latin typeface="Andalus" pitchFamily="18" charset="-78"/>
                <a:cs typeface="Andalus" pitchFamily="18" charset="-78"/>
              </a:rPr>
              <a:t>, MP, VDRL. The blood is usually discarded if any of  these tests are positive.</a:t>
            </a:r>
          </a:p>
          <a:p>
            <a:pPr>
              <a:buNone/>
            </a:pP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b="1" dirty="0" smtClean="0">
                <a:solidFill>
                  <a:srgbClr val="FF0000"/>
                </a:solidFill>
              </a:rPr>
              <a:t>Screening Interface</a:t>
            </a:r>
            <a:endParaRPr lang="en-US" b="1" dirty="0">
              <a:solidFill>
                <a:srgbClr val="FF0000"/>
              </a:solidFill>
            </a:endParaRPr>
          </a:p>
        </p:txBody>
      </p:sp>
      <p:pic>
        <p:nvPicPr>
          <p:cNvPr id="6" name="Picture 5" descr="1.PNG"/>
          <p:cNvPicPr>
            <a:picLocks noChangeAspect="1"/>
          </p:cNvPicPr>
          <p:nvPr/>
        </p:nvPicPr>
        <p:blipFill>
          <a:blip r:embed="rId2"/>
          <a:stretch>
            <a:fillRect/>
          </a:stretch>
        </p:blipFill>
        <p:spPr>
          <a:xfrm>
            <a:off x="0" y="838200"/>
            <a:ext cx="9144000" cy="481369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6038"/>
            <a:ext cx="1905000" cy="715962"/>
          </a:xfrm>
        </p:spPr>
        <p:txBody>
          <a:bodyPr>
            <a:normAutofit fontScale="90000"/>
          </a:bodyPr>
          <a:lstStyle/>
          <a:p>
            <a:r>
              <a:rPr lang="en-US" b="1" dirty="0" smtClean="0">
                <a:solidFill>
                  <a:srgbClr val="FF0000"/>
                </a:solidFill>
              </a:rPr>
              <a:t>Cont</a:t>
            </a:r>
            <a:r>
              <a:rPr lang="en-US" dirty="0" smtClean="0">
                <a:solidFill>
                  <a:srgbClr val="FF0000"/>
                </a:solidFill>
              </a:rPr>
              <a:t>…</a:t>
            </a:r>
            <a:endParaRPr lang="en-US" dirty="0">
              <a:solidFill>
                <a:srgbClr val="FF0000"/>
              </a:solidFill>
            </a:endParaRPr>
          </a:p>
        </p:txBody>
      </p:sp>
      <p:sp>
        <p:nvSpPr>
          <p:cNvPr id="3" name="Content Placeholder 2"/>
          <p:cNvSpPr>
            <a:spLocks noGrp="1"/>
          </p:cNvSpPr>
          <p:nvPr>
            <p:ph idx="1"/>
          </p:nvPr>
        </p:nvSpPr>
        <p:spPr>
          <a:xfrm>
            <a:off x="457200" y="1722437"/>
            <a:ext cx="8229600" cy="4525963"/>
          </a:xfrm>
        </p:spPr>
        <p:txBody>
          <a:bodyPr/>
          <a:lstStyle/>
          <a:p>
            <a:r>
              <a:rPr lang="en-US" dirty="0" smtClean="0"/>
              <a:t>In This Section has facilities.</a:t>
            </a:r>
          </a:p>
          <a:p>
            <a:pPr lvl="1"/>
            <a:r>
              <a:rPr lang="en-US" dirty="0" smtClean="0"/>
              <a:t> Insert to components details.</a:t>
            </a:r>
          </a:p>
          <a:p>
            <a:pPr lvl="1"/>
            <a:r>
              <a:rPr lang="en-US" dirty="0" smtClean="0"/>
              <a:t>Update to screening details.</a:t>
            </a:r>
          </a:p>
          <a:p>
            <a:pPr lvl="1"/>
            <a:r>
              <a:rPr lang="en-US" dirty="0" smtClean="0"/>
              <a:t>Search the screening details, given Barcode No and any one day view the screening details maintains.</a:t>
            </a:r>
          </a:p>
          <a:p>
            <a:pPr lvl="1"/>
            <a:r>
              <a:rPr lang="en-US" dirty="0" smtClean="0"/>
              <a:t>Delete donor details, given the Barcode No.</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omponentlab"/>
          <p:cNvPicPr>
            <a:picLocks noChangeAspect="1" noChangeArrowheads="1"/>
          </p:cNvPicPr>
          <p:nvPr/>
        </p:nvPicPr>
        <p:blipFill>
          <a:blip r:embed="rId3"/>
          <a:srcRect/>
          <a:stretch>
            <a:fillRect/>
          </a:stretch>
        </p:blipFill>
        <p:spPr bwMode="auto">
          <a:xfrm>
            <a:off x="1828800" y="838200"/>
            <a:ext cx="5257800" cy="2057400"/>
          </a:xfrm>
          <a:prstGeom prst="rect">
            <a:avLst/>
          </a:prstGeom>
          <a:noFill/>
        </p:spPr>
      </p:pic>
      <p:sp>
        <p:nvSpPr>
          <p:cNvPr id="2" name="Title 1"/>
          <p:cNvSpPr>
            <a:spLocks noGrp="1"/>
          </p:cNvSpPr>
          <p:nvPr>
            <p:ph type="title"/>
          </p:nvPr>
        </p:nvSpPr>
        <p:spPr>
          <a:xfrm>
            <a:off x="381000" y="-76200"/>
            <a:ext cx="8229600" cy="1143000"/>
          </a:xfrm>
        </p:spPr>
        <p:txBody>
          <a:bodyPr>
            <a:normAutofit fontScale="90000"/>
          </a:bodyPr>
          <a:lstStyle/>
          <a:p>
            <a:r>
              <a:rPr lang="en-US" dirty="0" smtClean="0"/>
              <a:t/>
            </a:r>
            <a:br>
              <a:rPr lang="en-US" dirty="0" smtClean="0"/>
            </a:br>
            <a:r>
              <a:rPr lang="en-US" b="1" dirty="0" smtClean="0">
                <a:solidFill>
                  <a:srgbClr val="C00000"/>
                </a:solidFill>
                <a:latin typeface="Andalus" pitchFamily="18" charset="-78"/>
                <a:ea typeface="Arial Unicode MS" pitchFamily="34" charset="-128"/>
                <a:cs typeface="Andalus" pitchFamily="18" charset="-78"/>
              </a:rPr>
              <a:t>Component preparation</a:t>
            </a:r>
            <a:r>
              <a:rPr lang="en-US" dirty="0" smtClean="0"/>
              <a:t/>
            </a:r>
            <a:br>
              <a:rPr lang="en-US" dirty="0" smtClean="0"/>
            </a:br>
            <a:endParaRPr lang="en-US" dirty="0"/>
          </a:p>
        </p:txBody>
      </p:sp>
      <p:sp>
        <p:nvSpPr>
          <p:cNvPr id="3" name="Content Placeholder 2"/>
          <p:cNvSpPr>
            <a:spLocks noGrp="1"/>
          </p:cNvSpPr>
          <p:nvPr>
            <p:ph idx="1"/>
          </p:nvPr>
        </p:nvSpPr>
        <p:spPr>
          <a:xfrm>
            <a:off x="304800" y="3007658"/>
            <a:ext cx="8458200" cy="4419600"/>
          </a:xfrm>
        </p:spPr>
        <p:txBody>
          <a:bodyPr>
            <a:normAutofit/>
          </a:bodyPr>
          <a:lstStyle/>
          <a:p>
            <a:pPr>
              <a:buFont typeface="Wingdings" pitchFamily="2" charset="2"/>
              <a:buChar char="§"/>
            </a:pPr>
            <a:r>
              <a:rPr lang="en-US" b="1" dirty="0" smtClean="0">
                <a:latin typeface="Andalus" pitchFamily="18" charset="-78"/>
                <a:cs typeface="Andalus" pitchFamily="18" charset="-78"/>
              </a:rPr>
              <a:t>The blood is separated into parts RBC,FFP, and Platelets after the screening.RBC and FFP are separated from all types of packs. Platelets are separated from triple(AS) and quadruple packs only.</a:t>
            </a:r>
          </a:p>
          <a:p>
            <a:pPr>
              <a:buFont typeface="Wingdings" pitchFamily="2" charset="2"/>
              <a:buChar char="§"/>
            </a:pPr>
            <a:r>
              <a:rPr lang="en-US" b="1" dirty="0" smtClean="0">
                <a:latin typeface="Andalus" pitchFamily="18" charset="-78"/>
                <a:cs typeface="Andalus" pitchFamily="18" charset="-78"/>
              </a:rPr>
              <a:t> The components CPP and </a:t>
            </a:r>
            <a:r>
              <a:rPr lang="en-US" b="1" dirty="0" err="1" smtClean="0">
                <a:latin typeface="Andalus" pitchFamily="18" charset="-78"/>
                <a:cs typeface="Andalus" pitchFamily="18" charset="-78"/>
              </a:rPr>
              <a:t>Cryo</a:t>
            </a:r>
            <a:r>
              <a:rPr lang="en-US" b="1" dirty="0" smtClean="0">
                <a:latin typeface="Andalus" pitchFamily="18" charset="-78"/>
                <a:cs typeface="Andalus" pitchFamily="18" charset="-78"/>
              </a:rPr>
              <a:t> separated from FFP when they need.</a:t>
            </a:r>
          </a:p>
          <a:p>
            <a:pPr>
              <a:buNone/>
            </a:pP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b="1" dirty="0" smtClean="0">
                <a:solidFill>
                  <a:srgbClr val="C00000"/>
                </a:solidFill>
                <a:latin typeface="Andalus" pitchFamily="18" charset="-78"/>
                <a:ea typeface="Arial Unicode MS" pitchFamily="34" charset="-128"/>
                <a:cs typeface="Andalus" pitchFamily="18" charset="-78"/>
              </a:rPr>
              <a:t>Component preparation interface</a:t>
            </a:r>
            <a:endParaRPr lang="en-US" dirty="0"/>
          </a:p>
        </p:txBody>
      </p:sp>
      <p:pic>
        <p:nvPicPr>
          <p:cNvPr id="4" name="Picture 3" descr="2.PNG"/>
          <p:cNvPicPr>
            <a:picLocks noChangeAspect="1"/>
          </p:cNvPicPr>
          <p:nvPr/>
        </p:nvPicPr>
        <p:blipFill>
          <a:blip r:embed="rId2"/>
          <a:stretch>
            <a:fillRect/>
          </a:stretch>
        </p:blipFill>
        <p:spPr>
          <a:xfrm>
            <a:off x="0" y="689429"/>
            <a:ext cx="9144000" cy="510177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 y="46038"/>
            <a:ext cx="1905000" cy="715962"/>
          </a:xfrm>
          <a:prstGeom prst="rect">
            <a:avLst/>
          </a:prstGeom>
        </p:spPr>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smtClean="0">
                <a:ln>
                  <a:noFill/>
                </a:ln>
                <a:solidFill>
                  <a:srgbClr val="FF0000"/>
                </a:solidFill>
                <a:effectLst/>
                <a:uLnTx/>
                <a:uFillTx/>
                <a:latin typeface="+mj-lt"/>
                <a:ea typeface="+mj-ea"/>
                <a:cs typeface="+mj-cs"/>
              </a:rPr>
              <a:t>Cont</a:t>
            </a:r>
            <a:r>
              <a:rPr kumimoji="0" lang="en-US" sz="4400" b="0" i="0" u="none" strike="noStrike" kern="1200" cap="none" spc="0" normalizeH="0" baseline="0" noProof="0" smtClean="0">
                <a:ln>
                  <a:noFill/>
                </a:ln>
                <a:solidFill>
                  <a:srgbClr val="FF0000"/>
                </a:solidFill>
                <a:effectLst/>
                <a:uLnTx/>
                <a:uFillTx/>
                <a:latin typeface="+mj-lt"/>
                <a:ea typeface="+mj-ea"/>
                <a:cs typeface="+mj-cs"/>
              </a:rPr>
              <a:t>…</a:t>
            </a:r>
            <a:endParaRPr kumimoji="0" lang="en-US" sz="4400" b="0" i="0" u="none" strike="noStrike" kern="1200" cap="none" spc="0" normalizeH="0" baseline="0" noProof="0" dirty="0">
              <a:ln>
                <a:noFill/>
              </a:ln>
              <a:solidFill>
                <a:srgbClr val="FF0000"/>
              </a:solidFill>
              <a:effectLst/>
              <a:uLnTx/>
              <a:uFillTx/>
              <a:latin typeface="+mj-lt"/>
              <a:ea typeface="+mj-ea"/>
              <a:cs typeface="+mj-cs"/>
            </a:endParaRPr>
          </a:p>
        </p:txBody>
      </p:sp>
      <p:sp>
        <p:nvSpPr>
          <p:cNvPr id="5" name="Content Placeholder 2"/>
          <p:cNvSpPr txBox="1">
            <a:spLocks/>
          </p:cNvSpPr>
          <p:nvPr/>
        </p:nvSpPr>
        <p:spPr>
          <a:xfrm>
            <a:off x="457200" y="12954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 This Section has following</a:t>
            </a:r>
            <a:r>
              <a:rPr kumimoji="0" lang="en-US" sz="3200" b="0" i="0" u="none" strike="noStrike" kern="1200" cap="none" spc="0" normalizeH="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facilities.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Insert </a:t>
            </a:r>
            <a:r>
              <a:rPr lang="en-US" sz="2800" dirty="0" smtClean="0"/>
              <a:t>the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cpp</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details</a:t>
            </a:r>
            <a:r>
              <a:rPr kumimoji="0" lang="en-US" sz="2800" b="0" i="0" u="none" strike="noStrike" kern="1200" cap="none" spc="0" normalizeH="0" noProof="0" dirty="0" smtClean="0">
                <a:ln>
                  <a:noFill/>
                </a:ln>
                <a:solidFill>
                  <a:schemeClr val="tx1"/>
                </a:solidFill>
                <a:effectLst/>
                <a:uLnTx/>
                <a:uFillTx/>
                <a:latin typeface="+mn-lt"/>
                <a:ea typeface="+mn-ea"/>
                <a:cs typeface="+mn-cs"/>
              </a:rPr>
              <a:t> and </a:t>
            </a:r>
            <a:r>
              <a:rPr lang="en-US" sz="2800" dirty="0" smtClean="0"/>
              <a:t>c</a:t>
            </a:r>
            <a:r>
              <a:rPr kumimoji="0" lang="en-US" sz="2800" b="0" i="0" u="none" strike="noStrike" kern="1200" cap="none" spc="0" normalizeH="0" noProof="0" dirty="0" err="1" smtClean="0">
                <a:ln>
                  <a:noFill/>
                </a:ln>
                <a:solidFill>
                  <a:schemeClr val="tx1"/>
                </a:solidFill>
                <a:effectLst/>
                <a:uLnTx/>
                <a:uFillTx/>
                <a:latin typeface="+mn-lt"/>
                <a:ea typeface="+mn-ea"/>
                <a:cs typeface="+mn-cs"/>
              </a:rPr>
              <a:t>ryo</a:t>
            </a:r>
            <a:r>
              <a:rPr kumimoji="0" lang="en-US" sz="2800" b="0" i="0" u="none" strike="noStrike" kern="1200" cap="none" spc="0" normalizeH="0" noProof="0" dirty="0" smtClean="0">
                <a:ln>
                  <a:noFill/>
                </a:ln>
                <a:solidFill>
                  <a:schemeClr val="tx1"/>
                </a:solidFill>
                <a:effectLst/>
                <a:uLnTx/>
                <a:uFillTx/>
                <a:latin typeface="+mn-lt"/>
                <a:ea typeface="+mn-ea"/>
                <a:cs typeface="+mn-cs"/>
              </a:rPr>
              <a:t> details</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lvl="1" indent="-285750">
              <a:spcBef>
                <a:spcPct val="20000"/>
              </a:spcBef>
              <a:buFont typeface="Arial" pitchFamily="34" charset="0"/>
              <a:buChar cha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the </a:t>
            </a: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cpp</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details and </a:t>
            </a:r>
            <a:r>
              <a:rPr lang="en-US" sz="2800" dirty="0" err="1" smtClean="0"/>
              <a:t>cryo</a:t>
            </a:r>
            <a:r>
              <a:rPr lang="en-US" sz="2800" dirty="0" smtClean="0"/>
              <a:t> details by</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given Date and  everyday  details maintains.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Delete component(</a:t>
            </a: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cpp,cryo</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details.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229600" cy="1143000"/>
          </a:xfrm>
        </p:spPr>
        <p:txBody>
          <a:bodyPr>
            <a:normAutofit fontScale="90000"/>
          </a:bodyPr>
          <a:lstStyle/>
          <a:p>
            <a:r>
              <a:rPr lang="en-US" dirty="0" smtClean="0"/>
              <a:t/>
            </a:r>
            <a:br>
              <a:rPr lang="en-US" dirty="0" smtClean="0"/>
            </a:br>
            <a:r>
              <a:rPr lang="en-GB" sz="5300" b="1" dirty="0" smtClean="0">
                <a:solidFill>
                  <a:srgbClr val="C00000"/>
                </a:solidFill>
                <a:latin typeface="Andalus" pitchFamily="18" charset="-78"/>
                <a:cs typeface="Andalus" pitchFamily="18" charset="-78"/>
              </a:rPr>
              <a:t> </a:t>
            </a:r>
            <a:r>
              <a:rPr lang="en-US" sz="5300" b="1" dirty="0" smtClean="0">
                <a:solidFill>
                  <a:srgbClr val="C00000"/>
                </a:solidFill>
                <a:latin typeface="Andalus" pitchFamily="18" charset="-78"/>
                <a:ea typeface="Arial Unicode MS" pitchFamily="34" charset="-128"/>
                <a:cs typeface="Andalus" pitchFamily="18" charset="-78"/>
              </a:rPr>
              <a:t>Blood storage</a:t>
            </a:r>
            <a:r>
              <a:rPr lang="en-US" sz="5300" dirty="0" smtClean="0"/>
              <a:t/>
            </a:r>
            <a:br>
              <a:rPr lang="en-US" sz="5300" dirty="0" smtClean="0"/>
            </a:br>
            <a:endParaRPr lang="en-US" sz="5300" dirty="0"/>
          </a:p>
        </p:txBody>
      </p:sp>
      <p:pic>
        <p:nvPicPr>
          <p:cNvPr id="1026" name="Picture 2" descr="C:\Users\lograjah\Desktop\blood\bloo\untitled.bmp"/>
          <p:cNvPicPr>
            <a:picLocks noChangeAspect="1" noChangeArrowheads="1"/>
          </p:cNvPicPr>
          <p:nvPr/>
        </p:nvPicPr>
        <p:blipFill>
          <a:blip r:embed="rId3"/>
          <a:srcRect/>
          <a:stretch>
            <a:fillRect/>
          </a:stretch>
        </p:blipFill>
        <p:spPr bwMode="auto">
          <a:xfrm>
            <a:off x="6219839" y="152400"/>
            <a:ext cx="2764465" cy="3200400"/>
          </a:xfrm>
          <a:prstGeom prst="rect">
            <a:avLst/>
          </a:prstGeom>
          <a:noFill/>
        </p:spPr>
      </p:pic>
      <p:sp>
        <p:nvSpPr>
          <p:cNvPr id="5" name="Content Placeholder 4"/>
          <p:cNvSpPr>
            <a:spLocks noGrp="1"/>
          </p:cNvSpPr>
          <p:nvPr>
            <p:ph idx="1"/>
          </p:nvPr>
        </p:nvSpPr>
        <p:spPr>
          <a:xfrm>
            <a:off x="0" y="1636058"/>
            <a:ext cx="8229600" cy="4525963"/>
          </a:xfrm>
        </p:spPr>
        <p:txBody>
          <a:bodyPr>
            <a:normAutofit fontScale="92500" lnSpcReduction="10000"/>
          </a:bodyPr>
          <a:lstStyle/>
          <a:p>
            <a:pPr marL="0" lvl="0" indent="0" fontAlgn="base">
              <a:spcBef>
                <a:spcPct val="0"/>
              </a:spcBef>
              <a:spcAft>
                <a:spcPct val="0"/>
              </a:spcAft>
              <a:buFontTx/>
              <a:buChar char="•"/>
            </a:pPr>
            <a:endParaRPr lang="en-US" sz="3600" dirty="0" smtClean="0">
              <a:solidFill>
                <a:srgbClr val="000000"/>
              </a:solidFill>
              <a:latin typeface="Andalus" pitchFamily="18" charset="-78"/>
              <a:ea typeface="Cambria" pitchFamily="18" charset="0"/>
              <a:cs typeface="Andalus" pitchFamily="18" charset="-78"/>
            </a:endParaRPr>
          </a:p>
          <a:p>
            <a:pPr marL="0" indent="0" fontAlgn="base">
              <a:spcBef>
                <a:spcPct val="0"/>
              </a:spcBef>
              <a:spcAft>
                <a:spcPct val="0"/>
              </a:spcAft>
              <a:buFont typeface="Wingdings" pitchFamily="2" charset="2"/>
              <a:buChar char="§"/>
            </a:pPr>
            <a:r>
              <a:rPr lang="en-US" b="1" dirty="0" smtClean="0">
                <a:solidFill>
                  <a:srgbClr val="000000"/>
                </a:solidFill>
                <a:latin typeface="Andalus" pitchFamily="18" charset="-78"/>
                <a:ea typeface="Cambria" pitchFamily="18" charset="0"/>
                <a:cs typeface="Andalus" pitchFamily="18" charset="-78"/>
              </a:rPr>
              <a:t>If the pack is double or triple, RBC          component will be expired within                         35 days from date of collection. If the                pack is triple(AS) or quadruple, RBC component will be expired with in 42 days from date of collection. </a:t>
            </a:r>
            <a:endParaRPr lang="en-US" b="1" dirty="0" smtClean="0">
              <a:latin typeface="Andalus" pitchFamily="18" charset="-78"/>
              <a:cs typeface="Andalus" pitchFamily="18" charset="-78"/>
            </a:endParaRPr>
          </a:p>
          <a:p>
            <a:pPr marL="0" lvl="0" indent="0" eaLnBrk="0" fontAlgn="base" hangingPunct="0">
              <a:spcBef>
                <a:spcPct val="0"/>
              </a:spcBef>
              <a:spcAft>
                <a:spcPct val="0"/>
              </a:spcAft>
              <a:buFont typeface="Wingdings" pitchFamily="2" charset="2"/>
              <a:buChar char="§"/>
            </a:pPr>
            <a:r>
              <a:rPr lang="en-US" b="1" dirty="0" smtClean="0">
                <a:solidFill>
                  <a:srgbClr val="000000"/>
                </a:solidFill>
                <a:latin typeface="Andalus" pitchFamily="18" charset="-78"/>
                <a:ea typeface="Cambria" pitchFamily="18" charset="0"/>
                <a:cs typeface="Andalus" pitchFamily="18" charset="-78"/>
              </a:rPr>
              <a:t>Platelets will be expired within 5 days  and FFP, CPP, </a:t>
            </a:r>
            <a:r>
              <a:rPr lang="en-US" b="1" dirty="0" err="1" smtClean="0">
                <a:solidFill>
                  <a:srgbClr val="000000"/>
                </a:solidFill>
                <a:latin typeface="Andalus" pitchFamily="18" charset="-78"/>
                <a:ea typeface="Cambria" pitchFamily="18" charset="0"/>
                <a:cs typeface="Andalus" pitchFamily="18" charset="-78"/>
              </a:rPr>
              <a:t>Cryo</a:t>
            </a:r>
            <a:r>
              <a:rPr lang="en-US" b="1" dirty="0" smtClean="0">
                <a:solidFill>
                  <a:srgbClr val="000000"/>
                </a:solidFill>
                <a:latin typeface="Andalus" pitchFamily="18" charset="-78"/>
                <a:ea typeface="Cambria" pitchFamily="18" charset="0"/>
                <a:cs typeface="Andalus" pitchFamily="18" charset="-78"/>
              </a:rPr>
              <a:t> will be expired within one year from the date of collection.</a:t>
            </a:r>
            <a:endParaRPr lang="en-US" b="1" dirty="0" smtClean="0">
              <a:latin typeface="Andalus" pitchFamily="18" charset="-78"/>
              <a:cs typeface="Andalus" pitchFamily="18" charset="-78"/>
            </a:endParaRP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838200"/>
          </a:xfrm>
        </p:spPr>
        <p:txBody>
          <a:bodyPr>
            <a:normAutofit fontScale="90000"/>
          </a:bodyPr>
          <a:lstStyle/>
          <a:p>
            <a:r>
              <a:rPr lang="en-US" dirty="0" smtClean="0"/>
              <a:t/>
            </a:r>
            <a:br>
              <a:rPr lang="en-US" dirty="0" smtClean="0"/>
            </a:br>
            <a:r>
              <a:rPr lang="en-GB" sz="5300" b="1" dirty="0" smtClean="0">
                <a:solidFill>
                  <a:srgbClr val="C00000"/>
                </a:solidFill>
                <a:latin typeface="Andalus" pitchFamily="18" charset="-78"/>
                <a:cs typeface="Andalus" pitchFamily="18" charset="-78"/>
              </a:rPr>
              <a:t> </a:t>
            </a:r>
            <a:r>
              <a:rPr lang="en-US" sz="5300" b="1" dirty="0" smtClean="0">
                <a:solidFill>
                  <a:srgbClr val="C00000"/>
                </a:solidFill>
                <a:latin typeface="Andalus" pitchFamily="18" charset="-78"/>
                <a:ea typeface="Arial Unicode MS" pitchFamily="34" charset="-128"/>
                <a:cs typeface="Andalus" pitchFamily="18" charset="-78"/>
              </a:rPr>
              <a:t>Blood storage interface</a:t>
            </a:r>
            <a:r>
              <a:rPr lang="en-US" sz="5300" dirty="0" smtClean="0"/>
              <a:t/>
            </a:r>
            <a:br>
              <a:rPr lang="en-US" sz="5300" dirty="0" smtClean="0"/>
            </a:br>
            <a:endParaRPr lang="en-US" sz="5300" dirty="0"/>
          </a:p>
        </p:txBody>
      </p:sp>
      <p:pic>
        <p:nvPicPr>
          <p:cNvPr id="5" name="Picture 4" descr="3.PNG"/>
          <p:cNvPicPr>
            <a:picLocks noChangeAspect="1"/>
          </p:cNvPicPr>
          <p:nvPr/>
        </p:nvPicPr>
        <p:blipFill>
          <a:blip r:embed="rId2"/>
          <a:stretch>
            <a:fillRect/>
          </a:stretch>
        </p:blipFill>
        <p:spPr>
          <a:xfrm>
            <a:off x="0" y="533400"/>
            <a:ext cx="9144000" cy="5129377"/>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438400" cy="792162"/>
          </a:xfrm>
        </p:spPr>
        <p:txBody>
          <a:bodyPr/>
          <a:lstStyle/>
          <a:p>
            <a:r>
              <a:rPr lang="en-US" b="1" dirty="0" smtClean="0">
                <a:solidFill>
                  <a:srgbClr val="FF0000"/>
                </a:solidFill>
              </a:rPr>
              <a:t>Cont</a:t>
            </a:r>
            <a:r>
              <a:rPr lang="en-US" dirty="0" smtClean="0"/>
              <a:t>….</a:t>
            </a:r>
            <a:endParaRPr lang="en-US" dirty="0"/>
          </a:p>
        </p:txBody>
      </p:sp>
      <p:sp>
        <p:nvSpPr>
          <p:cNvPr id="4" name="Content Placeholder 2"/>
          <p:cNvSpPr txBox="1">
            <a:spLocks noGrp="1"/>
          </p:cNvSpPr>
          <p:nvPr>
            <p:ph idx="1"/>
          </p:nvPr>
        </p:nvSpPr>
        <p:spPr>
          <a:xfrm>
            <a:off x="381000" y="11430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This Section has facilities.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Insert the </a:t>
            </a:r>
            <a:r>
              <a:rPr lang="en-US" dirty="0" smtClean="0"/>
              <a:t>discarded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details</a:t>
            </a:r>
            <a:r>
              <a:rPr kumimoji="0" lang="en-US" sz="2800" b="0" i="0" u="none" strike="noStrike" kern="1200" cap="none" spc="0" normalizeH="0" noProof="0" dirty="0" smtClean="0">
                <a:ln>
                  <a:noFill/>
                </a:ln>
                <a:solidFill>
                  <a:schemeClr val="tx1"/>
                </a:solidFill>
                <a:effectLst/>
                <a:uLnTx/>
                <a:uFillTx/>
                <a:latin typeface="+mn-lt"/>
                <a:ea typeface="+mn-ea"/>
                <a:cs typeface="+mn-cs"/>
              </a:rPr>
              <a:t> </a:t>
            </a:r>
          </a:p>
          <a:p>
            <a:pPr lvl="1">
              <a:defRPr/>
            </a:pPr>
            <a:r>
              <a:rPr lang="en-US" dirty="0" smtClean="0"/>
              <a:t>Search, edit and delete discarded  components .</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lvl="1" indent="-285750">
              <a:spcBef>
                <a:spcPct val="20000"/>
              </a:spcBef>
              <a:buFont typeface="Arial" pitchFamily="34" charset="0"/>
              <a:buChar cha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the RBC  , Platelets</a:t>
            </a:r>
            <a:r>
              <a:rPr kumimoji="0" lang="en-US" sz="2800" b="0" i="0" u="none" strike="noStrike" kern="1200" cap="none" spc="0" normalizeH="0" noProof="0" dirty="0" smtClean="0">
                <a:ln>
                  <a:noFill/>
                </a:ln>
                <a:solidFill>
                  <a:schemeClr val="tx1"/>
                </a:solidFill>
                <a:effectLst/>
                <a:uLnTx/>
                <a:uFillTx/>
                <a:latin typeface="+mn-lt"/>
                <a:ea typeface="+mn-ea"/>
                <a:cs typeface="+mn-cs"/>
              </a:rPr>
              <a:t>  stock details and recently expire details</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by given No</a:t>
            </a:r>
            <a:r>
              <a:rPr kumimoji="0" lang="en-US" sz="2800" b="0" i="0" u="none" strike="noStrike" kern="1200" cap="none" spc="0" normalizeH="0" noProof="0" dirty="0" smtClean="0">
                <a:ln>
                  <a:noFill/>
                </a:ln>
                <a:solidFill>
                  <a:schemeClr val="tx1"/>
                </a:solidFill>
                <a:effectLst/>
                <a:uLnTx/>
                <a:uFillTx/>
                <a:latin typeface="+mn-lt"/>
                <a:ea typeface="+mn-ea"/>
                <a:cs typeface="+mn-cs"/>
              </a:rPr>
              <a:t> of days, ABC</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and </a:t>
            </a: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Rhd</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p>
          <a:p>
            <a:pPr lvl="1"/>
            <a:r>
              <a:rPr lang="en-US" dirty="0" smtClean="0"/>
              <a:t>Search the FFP  stock details(CPP,CRYO) and recently expired details  by given No of days and ABC. </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143000"/>
          </a:xfrm>
        </p:spPr>
        <p:txBody>
          <a:bodyPr>
            <a:normAutofit fontScale="90000"/>
          </a:bodyPr>
          <a:lstStyle/>
          <a:p>
            <a:r>
              <a:rPr lang="en-US" dirty="0" smtClean="0"/>
              <a:t/>
            </a:r>
            <a:br>
              <a:rPr lang="en-US" dirty="0" smtClean="0"/>
            </a:br>
            <a:r>
              <a:rPr lang="en-US" sz="6000" b="1" dirty="0" smtClean="0">
                <a:solidFill>
                  <a:srgbClr val="C00000"/>
                </a:solidFill>
                <a:latin typeface="Andalus" pitchFamily="18" charset="-78"/>
                <a:ea typeface="Arial Unicode MS" pitchFamily="34" charset="-128"/>
                <a:cs typeface="Andalus" pitchFamily="18" charset="-78"/>
              </a:rPr>
              <a:t>Blood request</a:t>
            </a:r>
            <a:r>
              <a:rPr lang="en-US" sz="6000" b="1" dirty="0" smtClean="0">
                <a:solidFill>
                  <a:srgbClr val="C00000"/>
                </a:solidFill>
                <a:latin typeface="Andalus" pitchFamily="18" charset="-78"/>
                <a:cs typeface="Andalus" pitchFamily="18" charset="-78"/>
              </a:rPr>
              <a:t/>
            </a:r>
            <a:br>
              <a:rPr lang="en-US" sz="6000" b="1" dirty="0" smtClean="0">
                <a:solidFill>
                  <a:srgbClr val="C00000"/>
                </a:solidFill>
                <a:latin typeface="Andalus" pitchFamily="18" charset="-78"/>
                <a:cs typeface="Andalus" pitchFamily="18" charset="-78"/>
              </a:rPr>
            </a:br>
            <a:endParaRPr lang="en-US" sz="6000" b="1" dirty="0">
              <a:solidFill>
                <a:srgbClr val="C00000"/>
              </a:solidFill>
              <a:latin typeface="Andalus" pitchFamily="18" charset="-78"/>
              <a:cs typeface="Andalus" pitchFamily="18" charset="-78"/>
            </a:endParaRPr>
          </a:p>
        </p:txBody>
      </p:sp>
      <p:sp>
        <p:nvSpPr>
          <p:cNvPr id="3" name="Content Placeholder 2"/>
          <p:cNvSpPr>
            <a:spLocks noGrp="1"/>
          </p:cNvSpPr>
          <p:nvPr>
            <p:ph idx="1"/>
          </p:nvPr>
        </p:nvSpPr>
        <p:spPr>
          <a:xfrm>
            <a:off x="457200" y="1828800"/>
            <a:ext cx="8229600" cy="3657600"/>
          </a:xfrm>
        </p:spPr>
        <p:txBody>
          <a:bodyPr>
            <a:normAutofit/>
          </a:bodyPr>
          <a:lstStyle/>
          <a:p>
            <a:pPr lvl="0">
              <a:buFont typeface="Wingdings" pitchFamily="2" charset="2"/>
              <a:buChar char="§"/>
            </a:pPr>
            <a:r>
              <a:rPr lang="en-US" b="1" dirty="0" smtClean="0">
                <a:latin typeface="Andalus" pitchFamily="18" charset="-78"/>
                <a:cs typeface="Andalus" pitchFamily="18" charset="-78"/>
              </a:rPr>
              <a:t>Requests for the blood components are received from patients.  With the request they bring the blood sample of the patient.</a:t>
            </a:r>
          </a:p>
          <a:p>
            <a:pPr lvl="0">
              <a:buFont typeface="Wingdings" pitchFamily="2" charset="2"/>
              <a:buChar char="§"/>
            </a:pPr>
            <a:r>
              <a:rPr lang="en-US" b="1" dirty="0" smtClean="0">
                <a:latin typeface="Andalus" pitchFamily="18" charset="-78"/>
                <a:cs typeface="Andalus" pitchFamily="18" charset="-78"/>
              </a:rPr>
              <a:t>Requests can be received from other hospital for their stock requirements.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626" y="274638"/>
            <a:ext cx="8229600" cy="1143000"/>
          </a:xfrm>
        </p:spPr>
        <p:txBody>
          <a:bodyPr/>
          <a:lstStyle/>
          <a:p>
            <a:pPr algn="l"/>
            <a:r>
              <a:rPr lang="en-US" dirty="0" smtClean="0">
                <a:latin typeface="Baskerville Old Face" pitchFamily="18" charset="0"/>
              </a:rPr>
              <a:t>	</a:t>
            </a:r>
            <a:r>
              <a:rPr lang="en-US" dirty="0" smtClean="0">
                <a:latin typeface="Aparajita" pitchFamily="34" charset="0"/>
                <a:cs typeface="Aparajita" pitchFamily="34" charset="0"/>
              </a:rPr>
              <a:t>		</a:t>
            </a:r>
            <a:r>
              <a:rPr lang="en-US" sz="5400" b="1" dirty="0" smtClean="0">
                <a:solidFill>
                  <a:srgbClr val="C00000"/>
                </a:solidFill>
                <a:latin typeface="Andalus" pitchFamily="18" charset="-78"/>
                <a:cs typeface="Andalus" pitchFamily="18" charset="-78"/>
              </a:rPr>
              <a:t>Objective</a:t>
            </a:r>
            <a:endParaRPr lang="en-US" sz="5400" b="1" dirty="0">
              <a:solidFill>
                <a:srgbClr val="C00000"/>
              </a:solidFill>
              <a:latin typeface="Andalus" pitchFamily="18" charset="-78"/>
              <a:cs typeface="Andalus" pitchFamily="18" charset="-78"/>
            </a:endParaRPr>
          </a:p>
        </p:txBody>
      </p:sp>
      <p:sp>
        <p:nvSpPr>
          <p:cNvPr id="3" name="Content Placeholder 2"/>
          <p:cNvSpPr>
            <a:spLocks noGrp="1"/>
          </p:cNvSpPr>
          <p:nvPr>
            <p:ph idx="1"/>
          </p:nvPr>
        </p:nvSpPr>
        <p:spPr>
          <a:xfrm>
            <a:off x="-228600" y="1277471"/>
            <a:ext cx="9144000" cy="5334000"/>
          </a:xfrm>
        </p:spPr>
        <p:txBody>
          <a:bodyPr>
            <a:normAutofit fontScale="25000" lnSpcReduction="20000"/>
          </a:bodyPr>
          <a:lstStyle/>
          <a:p>
            <a:pPr lvl="1">
              <a:lnSpc>
                <a:spcPct val="170000"/>
              </a:lnSpc>
              <a:spcBef>
                <a:spcPts val="0"/>
              </a:spcBef>
              <a:buNone/>
            </a:pPr>
            <a:r>
              <a:rPr lang="en-US" sz="12800" b="1" dirty="0" smtClean="0">
                <a:latin typeface="Andalus" pitchFamily="18" charset="-78"/>
                <a:cs typeface="Andalus" pitchFamily="18" charset="-78"/>
              </a:rPr>
              <a:t>Objective of this project is to maintain the Blood</a:t>
            </a:r>
          </a:p>
          <a:p>
            <a:pPr lvl="1">
              <a:lnSpc>
                <a:spcPct val="170000"/>
              </a:lnSpc>
              <a:spcBef>
                <a:spcPts val="0"/>
              </a:spcBef>
              <a:buNone/>
            </a:pPr>
            <a:r>
              <a:rPr lang="en-US" sz="12800" b="1" dirty="0" smtClean="0">
                <a:latin typeface="Andalus" pitchFamily="18" charset="-78"/>
                <a:cs typeface="Andalus" pitchFamily="18" charset="-78"/>
              </a:rPr>
              <a:t>Bank System. They have to maintain donor details,</a:t>
            </a:r>
          </a:p>
          <a:p>
            <a:pPr lvl="1">
              <a:lnSpc>
                <a:spcPct val="170000"/>
              </a:lnSpc>
              <a:spcBef>
                <a:spcPts val="0"/>
              </a:spcBef>
              <a:buNone/>
            </a:pPr>
            <a:r>
              <a:rPr lang="en-US" sz="12800" b="1" dirty="0" smtClean="0">
                <a:latin typeface="Andalus" pitchFamily="18" charset="-78"/>
                <a:cs typeface="Andalus" pitchFamily="18" charset="-78"/>
              </a:rPr>
              <a:t>Blood component stock details, Screening details,</a:t>
            </a:r>
          </a:p>
          <a:p>
            <a:pPr lvl="1">
              <a:lnSpc>
                <a:spcPct val="170000"/>
              </a:lnSpc>
              <a:spcBef>
                <a:spcPts val="0"/>
              </a:spcBef>
              <a:buNone/>
            </a:pPr>
            <a:r>
              <a:rPr lang="en-US" sz="12800" b="1" dirty="0" smtClean="0">
                <a:latin typeface="Andalus" pitchFamily="18" charset="-78"/>
                <a:cs typeface="Andalus" pitchFamily="18" charset="-78"/>
              </a:rPr>
              <a:t>Component preparation details, Blood request</a:t>
            </a:r>
          </a:p>
          <a:p>
            <a:pPr lvl="1">
              <a:lnSpc>
                <a:spcPct val="170000"/>
              </a:lnSpc>
              <a:spcBef>
                <a:spcPts val="0"/>
              </a:spcBef>
              <a:buNone/>
            </a:pPr>
            <a:r>
              <a:rPr lang="en-US" sz="12800" b="1" dirty="0" smtClean="0">
                <a:latin typeface="Andalus" pitchFamily="18" charset="-78"/>
                <a:cs typeface="Andalus" pitchFamily="18" charset="-78"/>
              </a:rPr>
              <a:t>details, Compatibility details, Blood issue details,</a:t>
            </a:r>
          </a:p>
          <a:p>
            <a:pPr lvl="1">
              <a:lnSpc>
                <a:spcPct val="170000"/>
              </a:lnSpc>
              <a:spcBef>
                <a:spcPts val="0"/>
              </a:spcBef>
              <a:buNone/>
            </a:pPr>
            <a:r>
              <a:rPr lang="en-US" sz="12800" b="1" dirty="0" smtClean="0">
                <a:latin typeface="Andalus" pitchFamily="18" charset="-78"/>
                <a:cs typeface="Andalus" pitchFamily="18" charset="-78"/>
              </a:rPr>
              <a:t>Monthly statistics.</a:t>
            </a:r>
          </a:p>
          <a:p>
            <a:pPr lvl="0"/>
            <a:endParaRPr lang="en-US" sz="2800" dirty="0" smtClean="0"/>
          </a:p>
          <a:p>
            <a:pPr lvl="1">
              <a:spcBef>
                <a:spcPts val="0"/>
              </a:spcBef>
              <a:buNone/>
            </a:pPr>
            <a:endParaRPr lang="en-US" sz="4400" dirty="0" smtClean="0"/>
          </a:p>
          <a:p>
            <a:pPr lvl="1">
              <a:spcBef>
                <a:spcPts val="0"/>
              </a:spcBef>
              <a:buNone/>
            </a:pPr>
            <a:endParaRPr lang="en-US" sz="4400" dirty="0" smtClean="0">
              <a:latin typeface="Aparajita" pitchFamily="34" charset="0"/>
              <a:cs typeface="Aparajita" pitchFamily="34" charset="0"/>
            </a:endParaRPr>
          </a:p>
          <a:p>
            <a:pPr lvl="3">
              <a:buNone/>
            </a:pPr>
            <a:endParaRPr lang="en-US" dirty="0" smtClean="0">
              <a:latin typeface="Aparajita" pitchFamily="34" charset="0"/>
              <a:cs typeface="Aparajita" pitchFamily="34" charset="0"/>
            </a:endParaRPr>
          </a:p>
          <a:p>
            <a:pPr lvl="3">
              <a:buNone/>
            </a:pPr>
            <a:r>
              <a:rPr lang="en-US" dirty="0" smtClean="0">
                <a:latin typeface="Aparajita" pitchFamily="34" charset="0"/>
                <a:cs typeface="Aparajita" pitchFamily="34" charset="0"/>
              </a:rPr>
              <a:t>			</a:t>
            </a:r>
            <a:endParaRPr lang="en-US" dirty="0">
              <a:latin typeface="Aparajita" pitchFamily="34" charset="0"/>
              <a:cs typeface="Aparajita"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685800"/>
          </a:xfrm>
        </p:spPr>
        <p:txBody>
          <a:bodyPr>
            <a:normAutofit fontScale="90000"/>
          </a:bodyPr>
          <a:lstStyle/>
          <a:p>
            <a:r>
              <a:rPr lang="en-US" dirty="0" smtClean="0"/>
              <a:t/>
            </a:r>
            <a:br>
              <a:rPr lang="en-US" dirty="0" smtClean="0"/>
            </a:br>
            <a:r>
              <a:rPr lang="en-US" sz="6000" b="1" dirty="0" smtClean="0">
                <a:solidFill>
                  <a:srgbClr val="C00000"/>
                </a:solidFill>
                <a:latin typeface="Andalus" pitchFamily="18" charset="-78"/>
                <a:ea typeface="Arial Unicode MS" pitchFamily="34" charset="-128"/>
                <a:cs typeface="Andalus" pitchFamily="18" charset="-78"/>
              </a:rPr>
              <a:t>Blood request interface</a:t>
            </a:r>
            <a:r>
              <a:rPr lang="en-US" sz="6000" b="1" dirty="0" smtClean="0">
                <a:solidFill>
                  <a:srgbClr val="C00000"/>
                </a:solidFill>
                <a:latin typeface="Andalus" pitchFamily="18" charset="-78"/>
                <a:cs typeface="Andalus" pitchFamily="18" charset="-78"/>
              </a:rPr>
              <a:t/>
            </a:r>
            <a:br>
              <a:rPr lang="en-US" sz="6000" b="1" dirty="0" smtClean="0">
                <a:solidFill>
                  <a:srgbClr val="C00000"/>
                </a:solidFill>
                <a:latin typeface="Andalus" pitchFamily="18" charset="-78"/>
                <a:cs typeface="Andalus" pitchFamily="18" charset="-78"/>
              </a:rPr>
            </a:br>
            <a:endParaRPr lang="en-US" sz="6000" b="1" dirty="0">
              <a:solidFill>
                <a:srgbClr val="C00000"/>
              </a:solidFill>
              <a:latin typeface="Andalus" pitchFamily="18" charset="-78"/>
              <a:cs typeface="Andalus" pitchFamily="18" charset="-78"/>
            </a:endParaRPr>
          </a:p>
        </p:txBody>
      </p:sp>
      <p:pic>
        <p:nvPicPr>
          <p:cNvPr id="5" name="Picture 4" descr="4.PNG"/>
          <p:cNvPicPr>
            <a:picLocks noChangeAspect="1"/>
          </p:cNvPicPr>
          <p:nvPr/>
        </p:nvPicPr>
        <p:blipFill>
          <a:blip r:embed="rId2"/>
          <a:stretch>
            <a:fillRect/>
          </a:stretch>
        </p:blipFill>
        <p:spPr>
          <a:xfrm>
            <a:off x="0" y="609600"/>
            <a:ext cx="9144000" cy="51816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2438400" cy="792162"/>
          </a:xfrm>
        </p:spPr>
        <p:txBody>
          <a:bodyPr/>
          <a:lstStyle/>
          <a:p>
            <a:r>
              <a:rPr lang="en-US" b="1" dirty="0" smtClean="0">
                <a:solidFill>
                  <a:srgbClr val="FF0000"/>
                </a:solidFill>
              </a:rPr>
              <a:t>Cont</a:t>
            </a:r>
            <a:r>
              <a:rPr lang="en-US" dirty="0" smtClean="0"/>
              <a:t>….</a:t>
            </a:r>
            <a:endParaRPr lang="en-US" dirty="0"/>
          </a:p>
        </p:txBody>
      </p:sp>
      <p:sp>
        <p:nvSpPr>
          <p:cNvPr id="5" name="Content Placeholder 2"/>
          <p:cNvSpPr txBox="1">
            <a:spLocks noGrp="1"/>
          </p:cNvSpPr>
          <p:nvPr>
            <p:ph idx="1"/>
          </p:nvPr>
        </p:nvSpPr>
        <p:spPr>
          <a:xfrm>
            <a:off x="381000" y="11430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This Section has facilities.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Insert the other</a:t>
            </a:r>
            <a:r>
              <a:rPr kumimoji="0" lang="en-US" sz="2800" b="0" i="0" u="none" strike="noStrike" kern="1200" cap="none" spc="0" normalizeH="0" noProof="0" dirty="0" smtClean="0">
                <a:ln>
                  <a:noFill/>
                </a:ln>
                <a:solidFill>
                  <a:schemeClr val="tx1"/>
                </a:solidFill>
                <a:effectLst/>
                <a:uLnTx/>
                <a:uFillTx/>
                <a:latin typeface="+mn-lt"/>
                <a:ea typeface="+mn-ea"/>
                <a:cs typeface="+mn-cs"/>
              </a:rPr>
              <a:t> hospital blood</a:t>
            </a:r>
            <a:r>
              <a:rPr lang="en-US" dirty="0" smtClean="0"/>
              <a:t>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details and request</a:t>
            </a:r>
            <a:r>
              <a:rPr kumimoji="0" lang="en-US" sz="2800" b="0" i="0" u="none" strike="noStrike" kern="1200" cap="none" spc="0" normalizeH="0" noProof="0" dirty="0" smtClean="0">
                <a:ln>
                  <a:noFill/>
                </a:ln>
                <a:solidFill>
                  <a:schemeClr val="tx1"/>
                </a:solidFill>
                <a:effectLst/>
                <a:uLnTx/>
                <a:uFillTx/>
                <a:latin typeface="+mn-lt"/>
                <a:ea typeface="+mn-ea"/>
                <a:cs typeface="+mn-cs"/>
              </a:rPr>
              <a:t> patient details.</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lvl="1" indent="-285750">
              <a:spcBef>
                <a:spcPct val="20000"/>
              </a:spcBef>
              <a:buFont typeface="Arial" pitchFamily="34" charset="0"/>
              <a:buChar cha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the other</a:t>
            </a:r>
            <a:r>
              <a:rPr kumimoji="0" lang="en-US" sz="2800" b="0" i="0" u="none" strike="noStrike" kern="1200" cap="none" spc="0" normalizeH="0" noProof="0" dirty="0" smtClean="0">
                <a:ln>
                  <a:noFill/>
                </a:ln>
                <a:solidFill>
                  <a:schemeClr val="tx1"/>
                </a:solidFill>
                <a:effectLst/>
                <a:uLnTx/>
                <a:uFillTx/>
                <a:latin typeface="+mn-lt"/>
                <a:ea typeface="+mn-ea"/>
                <a:cs typeface="+mn-cs"/>
              </a:rPr>
              <a:t> hospital blood  details by given hospital name </a:t>
            </a:r>
            <a:r>
              <a:rPr lang="en-US" dirty="0" smtClean="0"/>
              <a:t>,</a:t>
            </a:r>
            <a:r>
              <a:rPr kumimoji="0" lang="en-US" sz="2800" b="0" i="0" u="none" strike="noStrike" kern="1200" cap="none" spc="0" normalizeH="0" noProof="0" dirty="0" smtClean="0">
                <a:ln>
                  <a:noFill/>
                </a:ln>
                <a:solidFill>
                  <a:schemeClr val="tx1"/>
                </a:solidFill>
                <a:effectLst/>
                <a:uLnTx/>
                <a:uFillTx/>
                <a:latin typeface="+mn-lt"/>
                <a:ea typeface="+mn-ea"/>
                <a:cs typeface="+mn-cs"/>
              </a:rPr>
              <a:t> patient  details by given BHT No.</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lvl="1"/>
            <a:r>
              <a:rPr lang="en-US" dirty="0" smtClean="0"/>
              <a:t>Delete and Edit the other hospital blood details by given hospital name and date. And patient details BHI No.</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smtClean="0">
                <a:latin typeface="Elephant" pitchFamily="18" charset="0"/>
              </a:rPr>
              <a:t/>
            </a:r>
            <a:br>
              <a:rPr lang="en-US" dirty="0" smtClean="0">
                <a:latin typeface="Elephant" pitchFamily="18" charset="0"/>
              </a:rPr>
            </a:br>
            <a:r>
              <a:rPr lang="en-US" sz="6000" b="1" dirty="0" smtClean="0">
                <a:solidFill>
                  <a:srgbClr val="C00000"/>
                </a:solidFill>
                <a:latin typeface="Andalus" pitchFamily="18" charset="-78"/>
                <a:cs typeface="Andalus" pitchFamily="18" charset="-78"/>
              </a:rPr>
              <a:t>Compatibility Testing</a:t>
            </a:r>
            <a:br>
              <a:rPr lang="en-US" sz="6000" b="1" dirty="0" smtClean="0">
                <a:solidFill>
                  <a:srgbClr val="C00000"/>
                </a:solidFill>
                <a:latin typeface="Andalus" pitchFamily="18" charset="-78"/>
                <a:cs typeface="Andalus" pitchFamily="18" charset="-78"/>
              </a:rPr>
            </a:br>
            <a:endParaRPr lang="en-US" sz="6000" b="1" dirty="0">
              <a:solidFill>
                <a:srgbClr val="C00000"/>
              </a:solidFill>
              <a:latin typeface="Andalus" pitchFamily="18" charset="-78"/>
              <a:cs typeface="Andalus" pitchFamily="18" charset="-78"/>
            </a:endParaRPr>
          </a:p>
        </p:txBody>
      </p:sp>
      <p:sp>
        <p:nvSpPr>
          <p:cNvPr id="3" name="Content Placeholder 2"/>
          <p:cNvSpPr>
            <a:spLocks noGrp="1"/>
          </p:cNvSpPr>
          <p:nvPr>
            <p:ph idx="1"/>
          </p:nvPr>
        </p:nvSpPr>
        <p:spPr/>
        <p:txBody>
          <a:bodyPr>
            <a:normAutofit/>
          </a:bodyPr>
          <a:lstStyle/>
          <a:p>
            <a:pPr>
              <a:buNone/>
            </a:pPr>
            <a:r>
              <a:rPr lang="en-US" dirty="0" smtClean="0">
                <a:latin typeface="Georgia" pitchFamily="18" charset="0"/>
              </a:rPr>
              <a:t>	</a:t>
            </a:r>
            <a:endParaRPr lang="en-US" sz="2000" dirty="0" smtClean="0">
              <a:latin typeface="Georgia" pitchFamily="18" charset="0"/>
            </a:endParaRPr>
          </a:p>
          <a:p>
            <a:pPr>
              <a:buFont typeface="Wingdings" pitchFamily="2" charset="2"/>
              <a:buChar char="§"/>
            </a:pPr>
            <a:r>
              <a:rPr lang="en-US" b="1" dirty="0" smtClean="0">
                <a:latin typeface="Andalus" pitchFamily="18" charset="-78"/>
                <a:cs typeface="Andalus" pitchFamily="18" charset="-78"/>
              </a:rPr>
              <a:t>Before a transfusion, compatibility testing between donor’s and patient’s blood must be done. Firstly they perform testing to determine the blood type of patients and perform cross matching test to identify compatible blood components for blood transfusions. </a:t>
            </a:r>
            <a:endParaRPr lang="en-US" b="1" dirty="0">
              <a:latin typeface="Andalus" pitchFamily="18" charset="-78"/>
              <a:cs typeface="Andalus" pitchFamily="18" charset="-7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838200"/>
          </a:xfrm>
        </p:spPr>
        <p:txBody>
          <a:bodyPr>
            <a:normAutofit fontScale="90000"/>
          </a:bodyPr>
          <a:lstStyle/>
          <a:p>
            <a:r>
              <a:rPr lang="en-US" dirty="0" smtClean="0">
                <a:latin typeface="Elephant" pitchFamily="18" charset="0"/>
              </a:rPr>
              <a:t/>
            </a:r>
            <a:br>
              <a:rPr lang="en-US" dirty="0" smtClean="0">
                <a:latin typeface="Elephant" pitchFamily="18" charset="0"/>
              </a:rPr>
            </a:br>
            <a:r>
              <a:rPr lang="en-US" sz="6000" b="1" dirty="0" smtClean="0">
                <a:solidFill>
                  <a:srgbClr val="C00000"/>
                </a:solidFill>
                <a:latin typeface="Andalus" pitchFamily="18" charset="-78"/>
                <a:cs typeface="Andalus" pitchFamily="18" charset="-78"/>
              </a:rPr>
              <a:t>Compatibility testing interface</a:t>
            </a:r>
            <a:br>
              <a:rPr lang="en-US" sz="6000" b="1" dirty="0" smtClean="0">
                <a:solidFill>
                  <a:srgbClr val="C00000"/>
                </a:solidFill>
                <a:latin typeface="Andalus" pitchFamily="18" charset="-78"/>
                <a:cs typeface="Andalus" pitchFamily="18" charset="-78"/>
              </a:rPr>
            </a:br>
            <a:endParaRPr lang="en-US" sz="6000" b="1" dirty="0">
              <a:solidFill>
                <a:srgbClr val="C00000"/>
              </a:solidFill>
              <a:latin typeface="Andalus" pitchFamily="18" charset="-78"/>
              <a:cs typeface="Andalus" pitchFamily="18" charset="-78"/>
            </a:endParaRPr>
          </a:p>
        </p:txBody>
      </p:sp>
      <p:pic>
        <p:nvPicPr>
          <p:cNvPr id="5" name="Picture 4" descr="5.PNG"/>
          <p:cNvPicPr>
            <a:picLocks noChangeAspect="1"/>
          </p:cNvPicPr>
          <p:nvPr/>
        </p:nvPicPr>
        <p:blipFill>
          <a:blip r:embed="rId2"/>
          <a:stretch>
            <a:fillRect/>
          </a:stretch>
        </p:blipFill>
        <p:spPr>
          <a:xfrm>
            <a:off x="0" y="533400"/>
            <a:ext cx="9144000" cy="52578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2438400" cy="792162"/>
          </a:xfrm>
        </p:spPr>
        <p:txBody>
          <a:bodyPr/>
          <a:lstStyle/>
          <a:p>
            <a:r>
              <a:rPr lang="en-US" b="1" dirty="0" smtClean="0">
                <a:solidFill>
                  <a:srgbClr val="FF0000"/>
                </a:solidFill>
              </a:rPr>
              <a:t>Cont</a:t>
            </a:r>
            <a:r>
              <a:rPr lang="en-US" dirty="0" smtClean="0"/>
              <a:t>….</a:t>
            </a:r>
            <a:endParaRPr lang="en-US" dirty="0"/>
          </a:p>
        </p:txBody>
      </p:sp>
      <p:sp>
        <p:nvSpPr>
          <p:cNvPr id="5" name="Content Placeholder 2"/>
          <p:cNvSpPr txBox="1">
            <a:spLocks noGrp="1"/>
          </p:cNvSpPr>
          <p:nvPr>
            <p:ph idx="1"/>
          </p:nvPr>
        </p:nvSpPr>
        <p:spPr>
          <a:xfrm>
            <a:off x="381000" y="11430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This Section has facilities.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Insert  the compatibility</a:t>
            </a:r>
            <a:r>
              <a:rPr lang="en-US" dirty="0" smtClean="0"/>
              <a:t>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details and print preview.</a:t>
            </a:r>
          </a:p>
          <a:p>
            <a:pPr lvl="1"/>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a:t>
            </a:r>
            <a:r>
              <a:rPr lang="en-US" dirty="0" smtClean="0"/>
              <a:t>the compatibility details </a:t>
            </a:r>
            <a:r>
              <a:rPr kumimoji="0" lang="en-US" sz="2800" b="0" i="0" u="none" strike="noStrike" kern="1200" cap="none" spc="0" normalizeH="0" noProof="0" dirty="0" smtClean="0">
                <a:ln>
                  <a:noFill/>
                </a:ln>
                <a:solidFill>
                  <a:schemeClr val="tx1"/>
                </a:solidFill>
                <a:effectLst/>
                <a:uLnTx/>
                <a:uFillTx/>
                <a:latin typeface="+mn-lt"/>
                <a:ea typeface="+mn-ea"/>
                <a:cs typeface="+mn-cs"/>
              </a:rPr>
              <a:t>given BHT No.</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lvl="1"/>
            <a:r>
              <a:rPr lang="en-US" dirty="0" smtClean="0"/>
              <a:t>Delete compatibility details given  BHI No.</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1143000"/>
          </a:xfrm>
        </p:spPr>
        <p:txBody>
          <a:bodyPr>
            <a:normAutofit fontScale="90000"/>
          </a:bodyPr>
          <a:lstStyle/>
          <a:p>
            <a:r>
              <a:rPr lang="en-US" dirty="0" smtClean="0"/>
              <a:t/>
            </a:r>
            <a:br>
              <a:rPr lang="en-US" dirty="0" smtClean="0"/>
            </a:br>
            <a:r>
              <a:rPr lang="en-US" sz="6000" b="1" smtClean="0">
                <a:solidFill>
                  <a:srgbClr val="C00000"/>
                </a:solidFill>
                <a:latin typeface="Andalus" pitchFamily="18" charset="-78"/>
                <a:ea typeface="Arial Unicode MS" pitchFamily="34" charset="-128"/>
                <a:cs typeface="Andalus" pitchFamily="18" charset="-78"/>
              </a:rPr>
              <a:t>Blood issued</a:t>
            </a:r>
            <a:r>
              <a:rPr lang="en-US" sz="6000" b="1" dirty="0" smtClean="0"/>
              <a:t/>
            </a:r>
            <a:br>
              <a:rPr lang="en-US" sz="6000" b="1" dirty="0" smtClean="0"/>
            </a:br>
            <a:endParaRPr lang="en-US" sz="6000" b="1" dirty="0"/>
          </a:p>
        </p:txBody>
      </p:sp>
      <p:sp>
        <p:nvSpPr>
          <p:cNvPr id="6" name="Content Placeholder 5"/>
          <p:cNvSpPr>
            <a:spLocks noGrp="1"/>
          </p:cNvSpPr>
          <p:nvPr>
            <p:ph idx="1"/>
          </p:nvPr>
        </p:nvSpPr>
        <p:spPr>
          <a:xfrm>
            <a:off x="609600" y="2103437"/>
            <a:ext cx="8229600" cy="4525963"/>
          </a:xfrm>
        </p:spPr>
        <p:txBody>
          <a:bodyPr>
            <a:normAutofit/>
          </a:bodyPr>
          <a:lstStyle/>
          <a:p>
            <a:pPr lvl="0">
              <a:buFont typeface="Wingdings" pitchFamily="2" charset="2"/>
              <a:buChar char="§"/>
            </a:pPr>
            <a:r>
              <a:rPr lang="en-US" b="1" dirty="0" smtClean="0">
                <a:latin typeface="Andalus" pitchFamily="18" charset="-78"/>
                <a:cs typeface="Andalus" pitchFamily="18" charset="-78"/>
              </a:rPr>
              <a:t>They issue the components to the patient according the compatibility report. </a:t>
            </a:r>
          </a:p>
          <a:p>
            <a:pPr lvl="0">
              <a:buFont typeface="Wingdings" pitchFamily="2" charset="2"/>
              <a:buChar char="§"/>
            </a:pPr>
            <a:r>
              <a:rPr lang="en-US" b="1" dirty="0" smtClean="0">
                <a:latin typeface="Andalus" pitchFamily="18" charset="-78"/>
                <a:cs typeface="Andalus" pitchFamily="18" charset="-78"/>
              </a:rPr>
              <a:t>To other hospitals they issue RBC only.</a:t>
            </a:r>
            <a:endParaRPr lang="en-GB" b="1" dirty="0" smtClean="0">
              <a:latin typeface="Andalus" pitchFamily="18" charset="-78"/>
              <a:cs typeface="Andalus" pitchFamily="18" charset="-78"/>
            </a:endParaRPr>
          </a:p>
          <a:p>
            <a:pPr lvl="2">
              <a:buFont typeface="Wingdings" pitchFamily="2" charset="2"/>
              <a:buChar char="§"/>
            </a:pPr>
            <a:endParaRPr lang="en-US" sz="3200" b="1" dirty="0" smtClean="0">
              <a:latin typeface="Andalus" pitchFamily="18" charset="-78"/>
              <a:cs typeface="Andalus" pitchFamily="18" charset="-78"/>
            </a:endParaRPr>
          </a:p>
          <a:p>
            <a:pPr lvl="2">
              <a:buFont typeface="Wingdings" pitchFamily="2" charset="2"/>
              <a:buChar char="Ø"/>
            </a:pPr>
            <a:endParaRPr lang="en-US" sz="3200" b="1" dirty="0" smtClean="0">
              <a:latin typeface="Andalus" pitchFamily="18" charset="-78"/>
              <a:cs typeface="Andalus" pitchFamily="18" charset="-78"/>
            </a:endParaRPr>
          </a:p>
          <a:p>
            <a:pPr lvl="2">
              <a:buFont typeface="Wingdings" pitchFamily="2" charset="2"/>
              <a:buChar char="Ø"/>
            </a:pPr>
            <a:endParaRPr lang="en-US" sz="3200" b="1" dirty="0" smtClean="0">
              <a:latin typeface="Andalus" pitchFamily="18" charset="-78"/>
              <a:cs typeface="Andalus" pitchFamily="18" charset="-78"/>
            </a:endParaRPr>
          </a:p>
          <a:p>
            <a:pPr lvl="2">
              <a:buNone/>
            </a:pPr>
            <a:endParaRPr lang="en-US" sz="3200" b="1" dirty="0" smtClean="0">
              <a:latin typeface="Andalus" pitchFamily="18" charset="-78"/>
              <a:cs typeface="Andalus" pitchFamily="18" charset="-78"/>
            </a:endParaRPr>
          </a:p>
          <a:p>
            <a:endParaRPr lang="en-US" b="1" dirty="0">
              <a:latin typeface="Andalus" pitchFamily="18" charset="-78"/>
              <a:cs typeface="Andalus" pitchFamily="18" charset="-78"/>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7.PNG"/>
          <p:cNvPicPr>
            <a:picLocks noChangeAspect="1"/>
          </p:cNvPicPr>
          <p:nvPr/>
        </p:nvPicPr>
        <p:blipFill>
          <a:blip r:embed="rId2"/>
          <a:stretch>
            <a:fillRect/>
          </a:stretch>
        </p:blipFill>
        <p:spPr>
          <a:xfrm>
            <a:off x="0" y="842975"/>
            <a:ext cx="9144000" cy="4948226"/>
          </a:xfrm>
          <a:prstGeom prst="rect">
            <a:avLst/>
          </a:prstGeom>
        </p:spPr>
      </p:pic>
      <p:sp>
        <p:nvSpPr>
          <p:cNvPr id="6" name="Title 1"/>
          <p:cNvSpPr>
            <a:spLocks noGrp="1"/>
          </p:cNvSpPr>
          <p:nvPr>
            <p:ph type="title"/>
          </p:nvPr>
        </p:nvSpPr>
        <p:spPr>
          <a:xfrm>
            <a:off x="381000" y="152400"/>
            <a:ext cx="8229600" cy="609600"/>
          </a:xfrm>
        </p:spPr>
        <p:txBody>
          <a:bodyPr>
            <a:normAutofit fontScale="90000"/>
          </a:bodyPr>
          <a:lstStyle/>
          <a:p>
            <a:r>
              <a:rPr lang="en-US" dirty="0" smtClean="0"/>
              <a:t/>
            </a:r>
            <a:br>
              <a:rPr lang="en-US" dirty="0" smtClean="0"/>
            </a:br>
            <a:r>
              <a:rPr lang="en-US" sz="6000" b="1" dirty="0" smtClean="0">
                <a:solidFill>
                  <a:srgbClr val="C00000"/>
                </a:solidFill>
                <a:latin typeface="Andalus" pitchFamily="18" charset="-78"/>
                <a:ea typeface="Arial Unicode MS" pitchFamily="34" charset="-128"/>
                <a:cs typeface="Andalus" pitchFamily="18" charset="-78"/>
              </a:rPr>
              <a:t>Blood issue interface</a:t>
            </a:r>
            <a:r>
              <a:rPr lang="en-US" sz="6000" b="1" dirty="0" smtClean="0"/>
              <a:t/>
            </a:r>
            <a:br>
              <a:rPr lang="en-US" sz="6000" b="1" dirty="0" smtClean="0"/>
            </a:br>
            <a:endParaRPr lang="en-US" sz="60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2438400" cy="792162"/>
          </a:xfrm>
        </p:spPr>
        <p:txBody>
          <a:bodyPr/>
          <a:lstStyle/>
          <a:p>
            <a:r>
              <a:rPr lang="en-US" b="1" dirty="0" smtClean="0">
                <a:solidFill>
                  <a:srgbClr val="FF0000"/>
                </a:solidFill>
              </a:rPr>
              <a:t>Cont</a:t>
            </a:r>
            <a:r>
              <a:rPr lang="en-US" dirty="0" smtClean="0"/>
              <a:t>….</a:t>
            </a:r>
            <a:endParaRPr lang="en-US" dirty="0"/>
          </a:p>
        </p:txBody>
      </p:sp>
      <p:sp>
        <p:nvSpPr>
          <p:cNvPr id="5" name="Content Placeholder 2"/>
          <p:cNvSpPr txBox="1">
            <a:spLocks noGrp="1"/>
          </p:cNvSpPr>
          <p:nvPr>
            <p:ph idx="1"/>
          </p:nvPr>
        </p:nvSpPr>
        <p:spPr>
          <a:xfrm>
            <a:off x="381000" y="11430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This Section has facilities.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Insert the issue to patient, other hospital and return blood details.</a:t>
            </a:r>
          </a:p>
          <a:p>
            <a:pPr marL="742950" lvl="1" indent="-285750">
              <a:spcBef>
                <a:spcPct val="20000"/>
              </a:spcBef>
              <a:buFont typeface="Arial" pitchFamily="34" charset="0"/>
              <a:buChar cha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the pa</a:t>
            </a:r>
            <a:r>
              <a:rPr kumimoji="0" lang="en-US" sz="2800" b="0" i="0" u="none" strike="noStrike" kern="1200" cap="none" spc="0" normalizeH="0" noProof="0" dirty="0" smtClean="0">
                <a:ln>
                  <a:noFill/>
                </a:ln>
                <a:solidFill>
                  <a:schemeClr val="tx1"/>
                </a:solidFill>
                <a:effectLst/>
                <a:uLnTx/>
                <a:uFillTx/>
                <a:latin typeface="+mn-lt"/>
                <a:ea typeface="+mn-ea"/>
                <a:cs typeface="+mn-cs"/>
              </a:rPr>
              <a:t>tient  details by given BHT No , other hospitals details given hospital name and date, and return  details by given date.</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lvl="1"/>
            <a:r>
              <a:rPr lang="en-US" dirty="0" smtClean="0"/>
              <a:t>Delete the other hospital blood details by given hospital name and date, patient details by given BHI No, And return details given date.</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pPr lvl="0"/>
            <a:r>
              <a:rPr lang="en-US" dirty="0" smtClean="0"/>
              <a:t/>
            </a:r>
            <a:br>
              <a:rPr lang="en-US" dirty="0" smtClean="0"/>
            </a:br>
            <a:r>
              <a:rPr lang="en-US" sz="6000" b="1" dirty="0" smtClean="0">
                <a:solidFill>
                  <a:srgbClr val="C00000"/>
                </a:solidFill>
                <a:latin typeface="Andalus" pitchFamily="18" charset="-78"/>
                <a:ea typeface="Arial Unicode MS" pitchFamily="34" charset="-128"/>
                <a:cs typeface="Andalus" pitchFamily="18" charset="-78"/>
              </a:rPr>
              <a:t>Monthly Statistics Analysis</a:t>
            </a:r>
            <a:br>
              <a:rPr lang="en-US" sz="6000" b="1" dirty="0" smtClean="0">
                <a:solidFill>
                  <a:srgbClr val="C00000"/>
                </a:solidFill>
                <a:latin typeface="Andalus" pitchFamily="18" charset="-78"/>
                <a:ea typeface="Arial Unicode MS" pitchFamily="34" charset="-128"/>
                <a:cs typeface="Andalus" pitchFamily="18" charset="-78"/>
              </a:rPr>
            </a:br>
            <a:endParaRPr lang="en-US" sz="6000" b="1" dirty="0">
              <a:solidFill>
                <a:srgbClr val="C00000"/>
              </a:solidFill>
              <a:latin typeface="Andalus" pitchFamily="18" charset="-78"/>
              <a:ea typeface="Arial Unicode MS" pitchFamily="34" charset="-128"/>
              <a:cs typeface="Andalus" pitchFamily="18" charset="-78"/>
            </a:endParaRPr>
          </a:p>
        </p:txBody>
      </p:sp>
      <p:sp>
        <p:nvSpPr>
          <p:cNvPr id="4" name="Content Placeholder 2"/>
          <p:cNvSpPr>
            <a:spLocks noGrp="1"/>
          </p:cNvSpPr>
          <p:nvPr>
            <p:ph idx="1"/>
          </p:nvPr>
        </p:nvSpPr>
        <p:spPr>
          <a:xfrm>
            <a:off x="457200" y="1828800"/>
            <a:ext cx="8229600" cy="1219200"/>
          </a:xfrm>
        </p:spPr>
        <p:txBody>
          <a:bodyPr>
            <a:normAutofit/>
          </a:bodyPr>
          <a:lstStyle/>
          <a:p>
            <a:pPr>
              <a:buFont typeface="Wingdings" pitchFamily="2" charset="2"/>
              <a:buChar char="§"/>
            </a:pPr>
            <a:r>
              <a:rPr lang="en-US" b="1" dirty="0" smtClean="0">
                <a:latin typeface="Andalus" pitchFamily="18" charset="-78"/>
                <a:cs typeface="Andalus" pitchFamily="18" charset="-78"/>
              </a:rPr>
              <a:t>The following </a:t>
            </a:r>
            <a:r>
              <a:rPr lang="en-US" b="1" dirty="0" smtClean="0">
                <a:latin typeface="Andalus" pitchFamily="18" charset="-78"/>
                <a:ea typeface="Arial Unicode MS" pitchFamily="34" charset="-128"/>
                <a:cs typeface="Andalus" pitchFamily="18" charset="-78"/>
              </a:rPr>
              <a:t>Statistical Analysis</a:t>
            </a:r>
            <a:r>
              <a:rPr lang="en-US" b="1" dirty="0" smtClean="0">
                <a:latin typeface="Andalus" pitchFamily="18" charset="-78"/>
                <a:cs typeface="Andalus" pitchFamily="18" charset="-78"/>
              </a:rPr>
              <a:t> are maintained by the Hospital Blood Bank.</a:t>
            </a:r>
          </a:p>
        </p:txBody>
      </p:sp>
      <p:sp>
        <p:nvSpPr>
          <p:cNvPr id="6" name="Rectangle 5"/>
          <p:cNvSpPr/>
          <p:nvPr/>
        </p:nvSpPr>
        <p:spPr>
          <a:xfrm>
            <a:off x="1143000" y="3069610"/>
            <a:ext cx="6781800" cy="2492990"/>
          </a:xfrm>
          <a:prstGeom prst="rect">
            <a:avLst/>
          </a:prstGeom>
        </p:spPr>
        <p:txBody>
          <a:bodyPr wrap="square">
            <a:spAutoFit/>
          </a:bodyPr>
          <a:lstStyle/>
          <a:p>
            <a:pPr marL="1428750" lvl="2" indent="-514350">
              <a:buFont typeface="+mj-lt"/>
              <a:buAutoNum type="alphaLcPeriod"/>
            </a:pPr>
            <a:r>
              <a:rPr lang="en-US" sz="3200" b="1" dirty="0" smtClean="0">
                <a:latin typeface="Andalus" pitchFamily="18" charset="-78"/>
                <a:ea typeface="Arial Unicode MS" pitchFamily="34" charset="-128"/>
                <a:cs typeface="Andalus" pitchFamily="18" charset="-78"/>
              </a:rPr>
              <a:t>Blood Collection</a:t>
            </a:r>
          </a:p>
          <a:p>
            <a:pPr marL="1428750" lvl="2" indent="-514350">
              <a:buFont typeface="+mj-lt"/>
              <a:buAutoNum type="alphaLcPeriod"/>
            </a:pPr>
            <a:r>
              <a:rPr lang="en-US" sz="3200" b="1" dirty="0" smtClean="0">
                <a:latin typeface="Andalus" pitchFamily="18" charset="-78"/>
                <a:ea typeface="Arial Unicode MS" pitchFamily="34" charset="-128"/>
                <a:cs typeface="Andalus" pitchFamily="18" charset="-78"/>
              </a:rPr>
              <a:t>Blood Collection Of Summary</a:t>
            </a:r>
          </a:p>
          <a:p>
            <a:pPr marL="1428750" lvl="2" indent="-514350">
              <a:buFont typeface="+mj-lt"/>
              <a:buAutoNum type="alphaLcPeriod"/>
            </a:pPr>
            <a:r>
              <a:rPr lang="en-US" sz="3200" b="1" dirty="0" smtClean="0">
                <a:latin typeface="Andalus" pitchFamily="18" charset="-78"/>
                <a:ea typeface="Arial Unicode MS" pitchFamily="34" charset="-128"/>
                <a:cs typeface="Andalus" pitchFamily="18" charset="-78"/>
              </a:rPr>
              <a:t>Collection Of Blood Group</a:t>
            </a:r>
          </a:p>
          <a:p>
            <a:pPr marL="1428750" lvl="2" indent="-514350">
              <a:buFont typeface="+mj-lt"/>
              <a:buAutoNum type="alphaLcPeriod"/>
            </a:pPr>
            <a:r>
              <a:rPr lang="en-US" sz="3200" b="1" dirty="0" smtClean="0">
                <a:latin typeface="Andalus" pitchFamily="18" charset="-78"/>
                <a:ea typeface="Arial Unicode MS" pitchFamily="34" charset="-128"/>
                <a:cs typeface="Andalus" pitchFamily="18" charset="-78"/>
              </a:rPr>
              <a:t>Analysis Of RCC</a:t>
            </a:r>
          </a:p>
          <a:p>
            <a:pPr marL="1428750" lvl="2" indent="-514350">
              <a:buFont typeface="+mj-lt"/>
              <a:buAutoNum type="alphaLcPeriod"/>
            </a:pPr>
            <a:endParaRPr lang="en-US" sz="2800" dirty="0">
              <a:latin typeface="Arial Unicode MS" pitchFamily="34" charset="-128"/>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228600"/>
            <a:ext cx="10363200" cy="1143000"/>
          </a:xfrm>
        </p:spPr>
        <p:txBody>
          <a:bodyPr>
            <a:normAutofit fontScale="90000"/>
          </a:bodyPr>
          <a:lstStyle/>
          <a:p>
            <a:pPr lvl="0">
              <a:spcBef>
                <a:spcPts val="6600"/>
              </a:spcBef>
            </a:pPr>
            <a:r>
              <a:rPr lang="en-US" dirty="0" smtClean="0"/>
              <a:t/>
            </a:r>
            <a:br>
              <a:rPr lang="en-US" dirty="0" smtClean="0"/>
            </a:br>
            <a:r>
              <a:rPr lang="en-US" sz="6000" b="1" dirty="0" smtClean="0">
                <a:solidFill>
                  <a:srgbClr val="C00000"/>
                </a:solidFill>
                <a:latin typeface="Andalus" pitchFamily="18" charset="-78"/>
                <a:ea typeface="Arial Unicode MS" pitchFamily="34" charset="-128"/>
                <a:cs typeface="Andalus" pitchFamily="18" charset="-78"/>
              </a:rPr>
              <a:t>Monthly statistics analysis </a:t>
            </a:r>
            <a:br>
              <a:rPr lang="en-US" sz="6000" b="1" dirty="0" smtClean="0">
                <a:solidFill>
                  <a:srgbClr val="C00000"/>
                </a:solidFill>
                <a:latin typeface="Andalus" pitchFamily="18" charset="-78"/>
                <a:ea typeface="Arial Unicode MS" pitchFamily="34" charset="-128"/>
                <a:cs typeface="Andalus" pitchFamily="18" charset="-78"/>
              </a:rPr>
            </a:br>
            <a:r>
              <a:rPr lang="en-US" sz="6000" b="1" dirty="0" smtClean="0">
                <a:solidFill>
                  <a:srgbClr val="C00000"/>
                </a:solidFill>
                <a:latin typeface="Andalus" pitchFamily="18" charset="-78"/>
                <a:ea typeface="Arial Unicode MS" pitchFamily="34" charset="-128"/>
                <a:cs typeface="Andalus" pitchFamily="18" charset="-78"/>
              </a:rPr>
              <a:t>interface</a:t>
            </a:r>
            <a:br>
              <a:rPr lang="en-US" sz="6000" b="1" dirty="0" smtClean="0">
                <a:solidFill>
                  <a:srgbClr val="C00000"/>
                </a:solidFill>
                <a:latin typeface="Andalus" pitchFamily="18" charset="-78"/>
                <a:ea typeface="Arial Unicode MS" pitchFamily="34" charset="-128"/>
                <a:cs typeface="Andalus" pitchFamily="18" charset="-78"/>
              </a:rPr>
            </a:br>
            <a:endParaRPr lang="en-US" sz="6000" b="1" dirty="0">
              <a:solidFill>
                <a:srgbClr val="C00000"/>
              </a:solidFill>
              <a:latin typeface="Andalus" pitchFamily="18" charset="-78"/>
              <a:ea typeface="Arial Unicode MS" pitchFamily="34" charset="-128"/>
              <a:cs typeface="Andalus" pitchFamily="18" charset="-78"/>
            </a:endParaRPr>
          </a:p>
        </p:txBody>
      </p:sp>
      <p:pic>
        <p:nvPicPr>
          <p:cNvPr id="5" name="Picture 4" descr="6.PNG"/>
          <p:cNvPicPr>
            <a:picLocks noChangeAspect="1"/>
          </p:cNvPicPr>
          <p:nvPr/>
        </p:nvPicPr>
        <p:blipFill>
          <a:blip r:embed="rId2"/>
          <a:stretch>
            <a:fillRect/>
          </a:stretch>
        </p:blipFill>
        <p:spPr>
          <a:xfrm>
            <a:off x="0" y="1335681"/>
            <a:ext cx="9144000" cy="468411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381000" y="533400"/>
            <a:ext cx="8229600" cy="1143000"/>
          </a:xfrm>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5400" b="1" dirty="0" smtClean="0">
                <a:solidFill>
                  <a:srgbClr val="C00000"/>
                </a:solidFill>
                <a:latin typeface="Andalus" pitchFamily="18" charset="-78"/>
                <a:cs typeface="Andalus" pitchFamily="18" charset="-78"/>
              </a:rPr>
              <a:t>Required Tools </a:t>
            </a:r>
            <a:endParaRPr lang="en-GB" sz="5400" b="1" dirty="0" smtClean="0">
              <a:solidFill>
                <a:srgbClr val="C00000"/>
              </a:solidFill>
              <a:latin typeface="Andalus" pitchFamily="18" charset="-78"/>
              <a:cs typeface="Andalus" pitchFamily="18" charset="-78"/>
            </a:endParaRPr>
          </a:p>
        </p:txBody>
      </p:sp>
      <p:sp>
        <p:nvSpPr>
          <p:cNvPr id="6" name="Content Placeholder 5"/>
          <p:cNvSpPr>
            <a:spLocks noGrp="1"/>
          </p:cNvSpPr>
          <p:nvPr>
            <p:ph idx="1"/>
          </p:nvPr>
        </p:nvSpPr>
        <p:spPr>
          <a:xfrm>
            <a:off x="457200" y="1341437"/>
            <a:ext cx="8229600" cy="4525963"/>
          </a:xfrm>
        </p:spPr>
        <p:txBody>
          <a:bodyPr/>
          <a:lstStyle/>
          <a:p>
            <a:endParaRPr lang="en-US" dirty="0" smtClean="0">
              <a:latin typeface="Andalus" pitchFamily="18" charset="-78"/>
              <a:cs typeface="Andalus" pitchFamily="18" charset="-78"/>
            </a:endParaRPr>
          </a:p>
          <a:p>
            <a:pPr>
              <a:buNone/>
            </a:pPr>
            <a:r>
              <a:rPr lang="en-US" b="1" dirty="0" smtClean="0">
                <a:latin typeface="Andalus" pitchFamily="18" charset="-78"/>
                <a:cs typeface="Andalus" pitchFamily="18" charset="-78"/>
              </a:rPr>
              <a:t>Here we used Microsoft office Access to create</a:t>
            </a:r>
          </a:p>
          <a:p>
            <a:pPr>
              <a:buNone/>
            </a:pPr>
            <a:r>
              <a:rPr lang="en-US" b="1" dirty="0" smtClean="0">
                <a:latin typeface="Andalus" pitchFamily="18" charset="-78"/>
                <a:cs typeface="Andalus" pitchFamily="18" charset="-78"/>
              </a:rPr>
              <a:t>the database and Microsoft Visual Studio .NET </a:t>
            </a:r>
          </a:p>
          <a:p>
            <a:pPr>
              <a:buNone/>
            </a:pPr>
            <a:r>
              <a:rPr lang="en-US" b="1" dirty="0" smtClean="0">
                <a:latin typeface="Andalus" pitchFamily="18" charset="-78"/>
                <a:cs typeface="Andalus" pitchFamily="18" charset="-78"/>
              </a:rPr>
              <a:t>to design the interfaces.</a:t>
            </a:r>
            <a:endParaRPr lang="en-US" b="1" dirty="0">
              <a:latin typeface="Andalus" pitchFamily="18" charset="-78"/>
              <a:cs typeface="Andalus" pitchFamily="18" charset="-7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2438400" cy="792162"/>
          </a:xfrm>
        </p:spPr>
        <p:txBody>
          <a:bodyPr/>
          <a:lstStyle/>
          <a:p>
            <a:r>
              <a:rPr lang="en-US" b="1" dirty="0" smtClean="0">
                <a:solidFill>
                  <a:srgbClr val="FF0000"/>
                </a:solidFill>
              </a:rPr>
              <a:t>Cont</a:t>
            </a:r>
            <a:r>
              <a:rPr lang="en-US" dirty="0" smtClean="0"/>
              <a:t>….</a:t>
            </a:r>
            <a:endParaRPr lang="en-US" dirty="0"/>
          </a:p>
        </p:txBody>
      </p:sp>
      <p:sp>
        <p:nvSpPr>
          <p:cNvPr id="5" name="Content Placeholder 2"/>
          <p:cNvSpPr txBox="1">
            <a:spLocks noGrp="1"/>
          </p:cNvSpPr>
          <p:nvPr>
            <p:ph idx="1"/>
          </p:nvPr>
        </p:nvSpPr>
        <p:spPr>
          <a:xfrm>
            <a:off x="381000" y="1143000"/>
            <a:ext cx="8229600" cy="5181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This Section has following facilities.</a:t>
            </a:r>
          </a:p>
          <a:p>
            <a:pPr marL="742950" lvl="1" indent="-285750">
              <a:spcBef>
                <a:spcPct val="20000"/>
              </a:spcBef>
              <a:buFont typeface="Arial" pitchFamily="34" charset="0"/>
              <a:buChar cha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Search the blood</a:t>
            </a:r>
            <a:r>
              <a:rPr kumimoji="0" lang="en-US" sz="2800" b="0" i="0" u="none" strike="noStrike" kern="1200" cap="none" spc="0" normalizeH="0" noProof="0" dirty="0" smtClean="0">
                <a:ln>
                  <a:noFill/>
                </a:ln>
                <a:solidFill>
                  <a:schemeClr val="tx1"/>
                </a:solidFill>
                <a:effectLst/>
                <a:uLnTx/>
                <a:uFillTx/>
                <a:latin typeface="+mn-lt"/>
                <a:ea typeface="+mn-ea"/>
                <a:cs typeface="+mn-cs"/>
              </a:rPr>
              <a:t> collection donors ages group details given Year and month.</a:t>
            </a:r>
          </a:p>
          <a:p>
            <a:pPr lvl="1"/>
            <a:r>
              <a:rPr lang="en-US" sz="3200" dirty="0" smtClean="0"/>
              <a:t>Search the blood collection summery donors  details given Year and month</a:t>
            </a:r>
            <a:r>
              <a:rPr lang="en-US" sz="3200" smtClean="0"/>
              <a:t>.</a:t>
            </a:r>
            <a:r>
              <a:rPr lang="en-US" smtClean="0"/>
              <a:t> </a:t>
            </a:r>
            <a:endParaRPr lang="en-US" sz="3200" dirty="0" smtClean="0"/>
          </a:p>
          <a:p>
            <a:pPr lvl="1"/>
            <a:r>
              <a:rPr lang="en-US" sz="3200" dirty="0" smtClean="0"/>
              <a:t>Search the collection of blood groups  details given Year and month.</a:t>
            </a:r>
          </a:p>
          <a:p>
            <a:pPr lvl="1"/>
            <a:r>
              <a:rPr lang="en-US" dirty="0" smtClean="0"/>
              <a:t>Search the analysis of RCC  details given Year and month. </a:t>
            </a:r>
          </a:p>
          <a:p>
            <a:pPr lvl="1"/>
            <a:endParaRPr lang="en-US" dirty="0" smtClean="0"/>
          </a:p>
          <a:p>
            <a:pPr marL="742950" lvl="1" indent="-285750">
              <a:spcBef>
                <a:spcPct val="20000"/>
              </a:spcBef>
              <a:buNone/>
            </a:pPr>
            <a:endParaRPr kumimoji="0" lang="en-US" sz="3200" b="0" i="0" u="none" strike="noStrike" kern="1200" cap="none" spc="0" normalizeH="0" baseline="3000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rgbClr val="C00000"/>
                </a:solidFill>
                <a:latin typeface="Andalus" pitchFamily="18" charset="-78"/>
                <a:ea typeface="Arial Unicode MS" pitchFamily="34" charset="-128"/>
                <a:cs typeface="Andalus" pitchFamily="18" charset="-78"/>
              </a:rPr>
              <a:t>Conclusion</a:t>
            </a:r>
            <a:endParaRPr lang="en-US" sz="5400" b="1" dirty="0">
              <a:solidFill>
                <a:srgbClr val="C00000"/>
              </a:solidFill>
              <a:latin typeface="Andalus" pitchFamily="18" charset="-78"/>
              <a:ea typeface="Arial Unicode MS" pitchFamily="34" charset="-128"/>
              <a:cs typeface="Andalus" pitchFamily="18" charset="-78"/>
            </a:endParaRPr>
          </a:p>
        </p:txBody>
      </p:sp>
      <p:sp>
        <p:nvSpPr>
          <p:cNvPr id="3" name="Content Placeholder 2"/>
          <p:cNvSpPr>
            <a:spLocks noGrp="1"/>
          </p:cNvSpPr>
          <p:nvPr>
            <p:ph idx="1"/>
          </p:nvPr>
        </p:nvSpPr>
        <p:spPr/>
        <p:txBody>
          <a:bodyPr>
            <a:normAutofit lnSpcReduction="10000"/>
          </a:bodyPr>
          <a:lstStyle/>
          <a:p>
            <a:pPr>
              <a:buFont typeface="Wingdings" pitchFamily="2" charset="2"/>
              <a:buChar char="§"/>
            </a:pPr>
            <a:r>
              <a:rPr lang="en-US" b="1" dirty="0" smtClean="0">
                <a:latin typeface="Andalus" pitchFamily="18" charset="-78"/>
                <a:cs typeface="Andalus" pitchFamily="18" charset="-78"/>
              </a:rPr>
              <a:t>As the donor’s data is saved in the system we can reject those who have HIV or any other </a:t>
            </a:r>
            <a:r>
              <a:rPr lang="en-GB" b="1" dirty="0" smtClean="0">
                <a:latin typeface="Andalus" pitchFamily="18" charset="-78"/>
                <a:cs typeface="Andalus" pitchFamily="18" charset="-78"/>
              </a:rPr>
              <a:t>infections.</a:t>
            </a:r>
          </a:p>
          <a:p>
            <a:pPr>
              <a:buFont typeface="Wingdings" pitchFamily="2" charset="2"/>
              <a:buChar char="§"/>
            </a:pPr>
            <a:r>
              <a:rPr lang="en-US" b="1" dirty="0" smtClean="0">
                <a:latin typeface="Andalus" pitchFamily="18" charset="-78"/>
                <a:cs typeface="Andalus" pitchFamily="18" charset="-78"/>
              </a:rPr>
              <a:t>As we have the contact number of the donor </a:t>
            </a:r>
          </a:p>
          <a:p>
            <a:pPr>
              <a:buNone/>
            </a:pPr>
            <a:r>
              <a:rPr lang="en-US" b="1" dirty="0" smtClean="0">
                <a:latin typeface="Andalus" pitchFamily="18" charset="-78"/>
                <a:cs typeface="Andalus" pitchFamily="18" charset="-78"/>
              </a:rPr>
              <a:t>    we can contact donor whenever necessary comes.</a:t>
            </a:r>
          </a:p>
          <a:p>
            <a:pPr>
              <a:buFont typeface="Wingdings" pitchFamily="2" charset="2"/>
              <a:buChar char="§"/>
            </a:pPr>
            <a:r>
              <a:rPr lang="en-US" b="1" dirty="0" smtClean="0">
                <a:latin typeface="Andalus" pitchFamily="18" charset="-78"/>
                <a:cs typeface="Andalus" pitchFamily="18" charset="-78"/>
              </a:rPr>
              <a:t>Since we have the expiry  date of the packs we can have a proper storage management system.</a:t>
            </a:r>
          </a:p>
          <a:p>
            <a:pPr>
              <a:buNone/>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1143000"/>
          </a:xfrm>
        </p:spPr>
        <p:txBody>
          <a:bodyPr>
            <a:normAutofit/>
          </a:bodyPr>
          <a:lstStyle/>
          <a:p>
            <a:r>
              <a:rPr lang="en-US" sz="5400" b="1" dirty="0" smtClean="0">
                <a:solidFill>
                  <a:srgbClr val="C00000"/>
                </a:solidFill>
                <a:latin typeface="Andalus" pitchFamily="18" charset="-78"/>
                <a:cs typeface="Andalus" pitchFamily="18" charset="-78"/>
              </a:rPr>
              <a:t>Future Works</a:t>
            </a:r>
            <a:endParaRPr lang="en-US" sz="5400" b="1" dirty="0">
              <a:solidFill>
                <a:srgbClr val="C00000"/>
              </a:solidFill>
              <a:latin typeface="Andalus" pitchFamily="18" charset="-78"/>
              <a:cs typeface="Andalus" pitchFamily="18" charset="-78"/>
            </a:endParaRPr>
          </a:p>
        </p:txBody>
      </p:sp>
      <p:sp>
        <p:nvSpPr>
          <p:cNvPr id="3" name="Content Placeholder 2"/>
          <p:cNvSpPr>
            <a:spLocks noGrp="1"/>
          </p:cNvSpPr>
          <p:nvPr>
            <p:ph idx="1"/>
          </p:nvPr>
        </p:nvSpPr>
        <p:spPr>
          <a:xfrm>
            <a:off x="457200" y="1798637"/>
            <a:ext cx="8229600" cy="4525963"/>
          </a:xfrm>
        </p:spPr>
        <p:txBody>
          <a:bodyPr/>
          <a:lstStyle/>
          <a:p>
            <a:pPr>
              <a:buFont typeface="Wingdings" pitchFamily="2" charset="2"/>
              <a:buChar char="§"/>
            </a:pPr>
            <a:r>
              <a:rPr lang="en-US" b="1" dirty="0" smtClean="0">
                <a:latin typeface="Andalus" pitchFamily="18" charset="-78"/>
                <a:cs typeface="Andalus" pitchFamily="18" charset="-78"/>
              </a:rPr>
              <a:t>This system will be linked by internet, so the other hospitals can use this data.</a:t>
            </a:r>
          </a:p>
          <a:p>
            <a:pPr>
              <a:buFont typeface="Wingdings" pitchFamily="2" charset="2"/>
              <a:buChar char="§"/>
            </a:pPr>
            <a:r>
              <a:rPr lang="en-US" dirty="0" smtClean="0"/>
              <a:t> </a:t>
            </a:r>
            <a:r>
              <a:rPr lang="en-US" b="1" dirty="0" smtClean="0">
                <a:latin typeface="Andalus" pitchFamily="18" charset="-78"/>
                <a:cs typeface="Andalus" pitchFamily="18" charset="-78"/>
              </a:rPr>
              <a:t>Now we intended to draw graph and print monthly statistical analysis details and to take backup database in another computer. We decided to change the database to SQL server from Microsoft Access</a:t>
            </a:r>
            <a:r>
              <a:rPr lang="en-US" dirty="0" smtClean="0"/>
              <a:t>.</a:t>
            </a:r>
            <a:endParaRPr lang="en-GB" dirty="0" smtClean="0"/>
          </a:p>
          <a:p>
            <a:pPr>
              <a:buFont typeface="Wingdings" pitchFamily="2" charset="2"/>
              <a:buChar char="§"/>
            </a:pPr>
            <a:endParaRPr lang="en-US" b="1" dirty="0" smtClean="0">
              <a:latin typeface="Andalus" pitchFamily="18" charset="-78"/>
              <a:cs typeface="Andalus" pitchFamily="18" charset="-78"/>
            </a:endParaRPr>
          </a:p>
          <a:p>
            <a:pPr>
              <a:buFont typeface="Wingdings" pitchFamily="2" charset="2"/>
              <a:buChar char="§"/>
            </a:pPr>
            <a:endParaRPr lang="en-US" dirty="0">
              <a:latin typeface="Andalus" pitchFamily="18" charset="-78"/>
              <a:cs typeface="Andalus" pitchFamily="18" charset="-78"/>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676400"/>
            <a:ext cx="7924800" cy="3200400"/>
          </a:xfrm>
        </p:spPr>
        <p:txBody>
          <a:bodyPr>
            <a:normAutofit/>
          </a:bodyPr>
          <a:lstStyle/>
          <a:p>
            <a:r>
              <a:rPr lang="en-US" dirty="0" smtClean="0"/>
              <a:t/>
            </a:r>
            <a:br>
              <a:rPr lang="en-US" dirty="0" smtClean="0"/>
            </a:br>
            <a:r>
              <a:rPr lang="en-US" sz="8900" dirty="0" smtClean="0">
                <a:solidFill>
                  <a:srgbClr val="C00000"/>
                </a:solidFill>
                <a:latin typeface="Algerian" pitchFamily="82" charset="0"/>
              </a:rPr>
              <a:t>THANK YOU</a:t>
            </a:r>
            <a:r>
              <a:rPr lang="en-US" dirty="0" smtClean="0">
                <a:solidFill>
                  <a:srgbClr val="C00000"/>
                </a:solidFill>
              </a:rPr>
              <a:t/>
            </a:r>
            <a:br>
              <a:rPr lang="en-US" dirty="0" smtClean="0">
                <a:solidFill>
                  <a:srgbClr val="C00000"/>
                </a:solidFill>
              </a:rPr>
            </a:br>
            <a:endParaRPr lang="en-US" dirty="0">
              <a:solidFill>
                <a:srgbClr val="C00000"/>
              </a:solidFill>
            </a:endParaRPr>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381000" y="228600"/>
            <a:ext cx="8229600" cy="1143000"/>
          </a:xfrm>
        </p:spPr>
        <p:txBody>
          <a:bodyPr>
            <a:normAutofit/>
          </a:bodyPr>
          <a:lstStyle/>
          <a:p>
            <a:r>
              <a:rPr lang="en-GB" sz="5400" b="1" dirty="0">
                <a:solidFill>
                  <a:srgbClr val="C00000"/>
                </a:solidFill>
                <a:latin typeface="Andalus" pitchFamily="18" charset="-78"/>
                <a:cs typeface="Andalus" pitchFamily="18" charset="-78"/>
              </a:rPr>
              <a:t>Overview of Presentation</a:t>
            </a:r>
            <a:endParaRPr lang="en-US" sz="5400" b="1" dirty="0">
              <a:solidFill>
                <a:srgbClr val="C00000"/>
              </a:solidFill>
              <a:latin typeface="Andalus" pitchFamily="18" charset="-78"/>
              <a:cs typeface="Andalus" pitchFamily="18" charset="-78"/>
            </a:endParaRPr>
          </a:p>
        </p:txBody>
      </p:sp>
      <p:sp>
        <p:nvSpPr>
          <p:cNvPr id="231427" name="Rectangle 3"/>
          <p:cNvSpPr>
            <a:spLocks noGrp="1" noChangeArrowheads="1"/>
          </p:cNvSpPr>
          <p:nvPr>
            <p:ph idx="1"/>
          </p:nvPr>
        </p:nvSpPr>
        <p:spPr>
          <a:xfrm>
            <a:off x="457200" y="1417637"/>
            <a:ext cx="8229600" cy="4525963"/>
          </a:xfrm>
        </p:spPr>
        <p:txBody>
          <a:bodyPr>
            <a:noAutofit/>
          </a:bodyPr>
          <a:lstStyle/>
          <a:p>
            <a:r>
              <a:rPr lang="en-US" sz="2800" b="1" dirty="0" smtClean="0">
                <a:latin typeface="Andalus" pitchFamily="18" charset="-78"/>
                <a:cs typeface="Andalus" pitchFamily="18" charset="-78"/>
              </a:rPr>
              <a:t>Donor Details</a:t>
            </a:r>
          </a:p>
          <a:p>
            <a:r>
              <a:rPr lang="en-US" sz="2800" b="1" dirty="0" smtClean="0">
                <a:latin typeface="Andalus" pitchFamily="18" charset="-78"/>
                <a:cs typeface="Andalus" pitchFamily="18" charset="-78"/>
              </a:rPr>
              <a:t>Blood Collection</a:t>
            </a:r>
          </a:p>
          <a:p>
            <a:r>
              <a:rPr lang="en-US" sz="2800" b="1" dirty="0" smtClean="0">
                <a:latin typeface="Andalus" pitchFamily="18" charset="-78"/>
                <a:cs typeface="Andalus" pitchFamily="18" charset="-78"/>
              </a:rPr>
              <a:t>Screening</a:t>
            </a:r>
          </a:p>
          <a:p>
            <a:r>
              <a:rPr lang="en-US" sz="2800" b="1" dirty="0" smtClean="0">
                <a:latin typeface="Andalus" pitchFamily="18" charset="-78"/>
                <a:cs typeface="Andalus" pitchFamily="18" charset="-78"/>
              </a:rPr>
              <a:t>Component preparation</a:t>
            </a:r>
          </a:p>
          <a:p>
            <a:r>
              <a:rPr lang="en-US" sz="2800" b="1" dirty="0" smtClean="0">
                <a:latin typeface="Andalus" pitchFamily="18" charset="-78"/>
                <a:cs typeface="Andalus" pitchFamily="18" charset="-78"/>
              </a:rPr>
              <a:t>Blood storage</a:t>
            </a:r>
          </a:p>
          <a:p>
            <a:r>
              <a:rPr lang="en-US" sz="2800" b="1" dirty="0">
                <a:latin typeface="Andalus" pitchFamily="18" charset="-78"/>
                <a:cs typeface="Andalus" pitchFamily="18" charset="-78"/>
              </a:rPr>
              <a:t>B</a:t>
            </a:r>
            <a:r>
              <a:rPr lang="en-US" sz="2800" b="1" dirty="0" smtClean="0">
                <a:latin typeface="Andalus" pitchFamily="18" charset="-78"/>
                <a:cs typeface="Andalus" pitchFamily="18" charset="-78"/>
              </a:rPr>
              <a:t>lood request</a:t>
            </a:r>
          </a:p>
          <a:p>
            <a:r>
              <a:rPr lang="en-US" sz="2800" b="1" dirty="0" smtClean="0">
                <a:latin typeface="Andalus" pitchFamily="18" charset="-78"/>
                <a:cs typeface="Andalus" pitchFamily="18" charset="-78"/>
              </a:rPr>
              <a:t>Compatibility</a:t>
            </a:r>
          </a:p>
          <a:p>
            <a:r>
              <a:rPr lang="en-US" sz="2800" b="1" dirty="0" smtClean="0">
                <a:latin typeface="Andalus" pitchFamily="18" charset="-78"/>
                <a:cs typeface="Andalus" pitchFamily="18" charset="-78"/>
              </a:rPr>
              <a:t>Blood issue</a:t>
            </a:r>
          </a:p>
          <a:p>
            <a:pPr lvl="0"/>
            <a:r>
              <a:rPr lang="en-US" sz="2800" b="1" dirty="0" smtClean="0">
                <a:latin typeface="Andalus" pitchFamily="18" charset="-78"/>
                <a:cs typeface="Andalus" pitchFamily="18" charset="-78"/>
              </a:rPr>
              <a:t>Monthly </a:t>
            </a:r>
            <a:r>
              <a:rPr lang="en-US" sz="2800" b="1" dirty="0">
                <a:latin typeface="Andalus" pitchFamily="18" charset="-78"/>
                <a:cs typeface="Andalus" pitchFamily="18" charset="-78"/>
              </a:rPr>
              <a:t>statistics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8229600" cy="1143000"/>
          </a:xfrm>
        </p:spPr>
        <p:txBody>
          <a:bodyPr>
            <a:normAutofit/>
          </a:bodyPr>
          <a:lstStyle/>
          <a:p>
            <a:r>
              <a:rPr lang="en-US" sz="5400" b="1" dirty="0" smtClean="0">
                <a:solidFill>
                  <a:srgbClr val="C00000"/>
                </a:solidFill>
                <a:latin typeface="Andalus" pitchFamily="18" charset="-78"/>
                <a:cs typeface="Andalus" pitchFamily="18" charset="-78"/>
              </a:rPr>
              <a:t>Donor Details</a:t>
            </a:r>
            <a:endParaRPr lang="en-US" sz="5400" b="1" dirty="0">
              <a:solidFill>
                <a:srgbClr val="C00000"/>
              </a:solidFill>
              <a:latin typeface="Andalus" pitchFamily="18" charset="-78"/>
              <a:cs typeface="Andalus" pitchFamily="18" charset="-78"/>
            </a:endParaRPr>
          </a:p>
        </p:txBody>
      </p:sp>
      <p:sp>
        <p:nvSpPr>
          <p:cNvPr id="3" name="Content Placeholder 2"/>
          <p:cNvSpPr>
            <a:spLocks noGrp="1"/>
          </p:cNvSpPr>
          <p:nvPr>
            <p:ph idx="1"/>
          </p:nvPr>
        </p:nvSpPr>
        <p:spPr>
          <a:xfrm>
            <a:off x="609600" y="1646237"/>
            <a:ext cx="8001000" cy="4525963"/>
          </a:xfrm>
        </p:spPr>
        <p:txBody>
          <a:bodyPr>
            <a:normAutofit lnSpcReduction="10000"/>
          </a:bodyPr>
          <a:lstStyle/>
          <a:p>
            <a:pPr>
              <a:buNone/>
            </a:pPr>
            <a:r>
              <a:rPr lang="en-US" sz="3500" b="1" dirty="0" smtClean="0">
                <a:effectLst>
                  <a:outerShdw blurRad="50800" dist="38100" algn="tr" rotWithShape="0">
                    <a:prstClr val="black">
                      <a:alpha val="40000"/>
                    </a:prstClr>
                  </a:outerShdw>
                </a:effectLst>
                <a:latin typeface="Andalus" pitchFamily="18" charset="-78"/>
                <a:cs typeface="Andalus" pitchFamily="18" charset="-78"/>
              </a:rPr>
              <a:t>In-house Donations</a:t>
            </a:r>
          </a:p>
          <a:p>
            <a:pPr lvl="1">
              <a:buFont typeface="Wingdings" pitchFamily="2" charset="2"/>
              <a:buChar char="§"/>
            </a:pPr>
            <a:r>
              <a:rPr lang="en-US" b="1" dirty="0" smtClean="0">
                <a:effectLst>
                  <a:outerShdw blurRad="50800" dist="38100" algn="tr" rotWithShape="0">
                    <a:prstClr val="black">
                      <a:alpha val="40000"/>
                    </a:prstClr>
                  </a:outerShdw>
                </a:effectLst>
                <a:latin typeface="Andalus" pitchFamily="18" charset="-78"/>
                <a:cs typeface="Andalus" pitchFamily="18" charset="-78"/>
              </a:rPr>
              <a:t>Blood donors coming to the blood bank for   donations</a:t>
            </a:r>
          </a:p>
          <a:p>
            <a:pPr lvl="1">
              <a:buFont typeface="Wingdings" pitchFamily="2" charset="2"/>
              <a:buChar char="§"/>
            </a:pPr>
            <a:r>
              <a:rPr lang="en-US" b="1" dirty="0" smtClean="0">
                <a:effectLst>
                  <a:outerShdw blurRad="50800" dist="38100" algn="tr" rotWithShape="0">
                    <a:prstClr val="black">
                      <a:alpha val="40000"/>
                    </a:prstClr>
                  </a:outerShdw>
                </a:effectLst>
                <a:latin typeface="Andalus" pitchFamily="18" charset="-78"/>
                <a:cs typeface="Andalus" pitchFamily="18" charset="-78"/>
              </a:rPr>
              <a:t>Usually regular blood donors</a:t>
            </a:r>
          </a:p>
          <a:p>
            <a:pPr>
              <a:buNone/>
            </a:pPr>
            <a:r>
              <a:rPr lang="en-US" sz="3500" b="1" dirty="0" smtClean="0">
                <a:effectLst>
                  <a:outerShdw blurRad="50800" dist="38100" algn="tr" rotWithShape="0">
                    <a:prstClr val="black">
                      <a:alpha val="40000"/>
                    </a:prstClr>
                  </a:outerShdw>
                </a:effectLst>
                <a:latin typeface="Andalus" pitchFamily="18" charset="-78"/>
                <a:cs typeface="Andalus" pitchFamily="18" charset="-78"/>
              </a:rPr>
              <a:t>Mobile Blood Donations</a:t>
            </a:r>
          </a:p>
          <a:p>
            <a:pPr lvl="1">
              <a:buFont typeface="Wingdings" pitchFamily="2" charset="2"/>
              <a:buChar char="§"/>
            </a:pPr>
            <a:r>
              <a:rPr lang="en-US" b="1" dirty="0" smtClean="0">
                <a:effectLst>
                  <a:outerShdw blurRad="50800" dist="38100" algn="tr" rotWithShape="0">
                    <a:prstClr val="black">
                      <a:alpha val="40000"/>
                    </a:prstClr>
                  </a:outerShdw>
                </a:effectLst>
                <a:latin typeface="Andalus" pitchFamily="18" charset="-78"/>
                <a:cs typeface="Andalus" pitchFamily="18" charset="-78"/>
              </a:rPr>
              <a:t>Major part of blood donations</a:t>
            </a:r>
          </a:p>
          <a:p>
            <a:pPr lvl="1">
              <a:buFont typeface="Wingdings" pitchFamily="2" charset="2"/>
              <a:buChar char="§"/>
            </a:pPr>
            <a:r>
              <a:rPr lang="en-US" b="1" dirty="0" smtClean="0">
                <a:effectLst>
                  <a:outerShdw blurRad="50800" dist="38100" algn="tr" rotWithShape="0">
                    <a:prstClr val="black">
                      <a:alpha val="40000"/>
                    </a:prstClr>
                  </a:outerShdw>
                </a:effectLst>
                <a:latin typeface="Andalus" pitchFamily="18" charset="-78"/>
                <a:cs typeface="Andalus" pitchFamily="18" charset="-78"/>
              </a:rPr>
              <a:t>Blood donations can occur in public areas such as Universities , Public libraries, and Associations</a:t>
            </a:r>
            <a:r>
              <a:rPr lang="en-US" b="1" dirty="0" smtClean="0">
                <a:effectLst>
                  <a:outerShdw blurRad="50800" dist="38100" algn="tr" rotWithShape="0">
                    <a:prstClr val="black">
                      <a:alpha val="40000"/>
                    </a:prstClr>
                  </a:outerShdw>
                </a:effectLst>
              </a:rPr>
              <a:t>.</a:t>
            </a:r>
          </a:p>
          <a:p>
            <a:pPr lvl="1">
              <a:buNone/>
            </a:pPr>
            <a:endParaRPr lang="en-US" b="1" dirty="0" smtClean="0">
              <a:effectLst>
                <a:outerShdw blurRad="50800" dist="38100" algn="tr" rotWithShape="0">
                  <a:prstClr val="black">
                    <a:alpha val="40000"/>
                  </a:prstClr>
                </a:outerShdw>
              </a:effectLst>
            </a:endParaRPr>
          </a:p>
          <a:p>
            <a:pPr lvl="7">
              <a:buNone/>
            </a:pPr>
            <a:endParaRPr lang="en-US"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0"/>
            <a:ext cx="4620817" cy="646331"/>
          </a:xfrm>
          <a:prstGeom prst="rect">
            <a:avLst/>
          </a:prstGeom>
          <a:noFill/>
        </p:spPr>
        <p:txBody>
          <a:bodyPr wrap="none" rtlCol="0">
            <a:spAutoFit/>
          </a:bodyPr>
          <a:lstStyle/>
          <a:p>
            <a:r>
              <a:rPr lang="en-US" sz="3600" b="1" dirty="0" smtClean="0">
                <a:solidFill>
                  <a:srgbClr val="FF0000"/>
                </a:solidFill>
              </a:rPr>
              <a:t>Donor Details Interface</a:t>
            </a:r>
            <a:endParaRPr lang="en-US" sz="3600" b="1" dirty="0">
              <a:solidFill>
                <a:srgbClr val="FF0000"/>
              </a:solidFill>
            </a:endParaRPr>
          </a:p>
        </p:txBody>
      </p:sp>
      <p:pic>
        <p:nvPicPr>
          <p:cNvPr id="5" name="Picture 4" descr="Capture.PNG"/>
          <p:cNvPicPr>
            <a:picLocks noChangeAspect="1"/>
          </p:cNvPicPr>
          <p:nvPr/>
        </p:nvPicPr>
        <p:blipFill>
          <a:blip r:embed="rId2"/>
          <a:stretch>
            <a:fillRect/>
          </a:stretch>
        </p:blipFill>
        <p:spPr>
          <a:xfrm>
            <a:off x="457200" y="533400"/>
            <a:ext cx="8077200" cy="514973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76200"/>
            <a:ext cx="8229600" cy="1143000"/>
          </a:xfrm>
        </p:spPr>
        <p:txBody>
          <a:bodyPr>
            <a:normAutofit/>
          </a:bodyPr>
          <a:lstStyle/>
          <a:p>
            <a:r>
              <a:rPr lang="en-US" sz="5400" b="1" dirty="0" smtClean="0">
                <a:solidFill>
                  <a:srgbClr val="C00000"/>
                </a:solidFill>
                <a:latin typeface="Andalus" pitchFamily="18" charset="-78"/>
                <a:cs typeface="Andalus" pitchFamily="18" charset="-78"/>
              </a:rPr>
              <a:t>Donor Details</a:t>
            </a:r>
            <a:endParaRPr lang="en-US" sz="5400" dirty="0"/>
          </a:p>
        </p:txBody>
      </p:sp>
      <p:sp>
        <p:nvSpPr>
          <p:cNvPr id="6" name="Content Placeholder 5"/>
          <p:cNvSpPr>
            <a:spLocks noGrp="1"/>
          </p:cNvSpPr>
          <p:nvPr>
            <p:ph idx="1"/>
          </p:nvPr>
        </p:nvSpPr>
        <p:spPr>
          <a:xfrm>
            <a:off x="304800" y="1143000"/>
            <a:ext cx="8610600" cy="5105400"/>
          </a:xfrm>
        </p:spPr>
        <p:txBody>
          <a:bodyPr>
            <a:noAutofit/>
          </a:bodyPr>
          <a:lstStyle/>
          <a:p>
            <a:pPr>
              <a:buNone/>
            </a:pPr>
            <a:r>
              <a:rPr lang="en-US" sz="2400" b="1" dirty="0" smtClean="0">
                <a:latin typeface="Andalus" pitchFamily="18" charset="-78"/>
                <a:cs typeface="Andalus" pitchFamily="18" charset="-78"/>
              </a:rPr>
              <a:t>Donor registration should include the following details</a:t>
            </a:r>
          </a:p>
          <a:p>
            <a:pPr lvl="1">
              <a:buFont typeface="Wingdings" pitchFamily="2" charset="2"/>
              <a:buChar char="§"/>
            </a:pPr>
            <a:r>
              <a:rPr lang="en-US" sz="2400" b="1" dirty="0" smtClean="0">
                <a:latin typeface="Andalus" pitchFamily="18" charset="-78"/>
                <a:cs typeface="Andalus" pitchFamily="18" charset="-78"/>
              </a:rPr>
              <a:t>NIC number</a:t>
            </a:r>
          </a:p>
          <a:p>
            <a:pPr lvl="1">
              <a:buFont typeface="Wingdings" pitchFamily="2" charset="2"/>
              <a:buChar char="§"/>
            </a:pPr>
            <a:r>
              <a:rPr lang="en-US" sz="2400" b="1" dirty="0" smtClean="0">
                <a:latin typeface="Andalus" pitchFamily="18" charset="-78"/>
                <a:cs typeface="Andalus" pitchFamily="18" charset="-78"/>
              </a:rPr>
              <a:t>Barcode number</a:t>
            </a:r>
          </a:p>
          <a:p>
            <a:pPr lvl="1">
              <a:buFont typeface="Wingdings" pitchFamily="2" charset="2"/>
              <a:buChar char="§"/>
            </a:pPr>
            <a:r>
              <a:rPr lang="en-US" sz="2400" b="1" dirty="0" smtClean="0">
                <a:latin typeface="Andalus" pitchFamily="18" charset="-78"/>
                <a:cs typeface="Andalus" pitchFamily="18" charset="-78"/>
              </a:rPr>
              <a:t>Name</a:t>
            </a:r>
          </a:p>
          <a:p>
            <a:pPr lvl="1">
              <a:buFont typeface="Wingdings" pitchFamily="2" charset="2"/>
              <a:buChar char="§"/>
            </a:pPr>
            <a:r>
              <a:rPr lang="en-US" sz="2400" b="1" dirty="0" smtClean="0">
                <a:latin typeface="Andalus" pitchFamily="18" charset="-78"/>
                <a:cs typeface="Andalus" pitchFamily="18" charset="-78"/>
              </a:rPr>
              <a:t>Donation date.</a:t>
            </a:r>
          </a:p>
          <a:p>
            <a:pPr lvl="1">
              <a:buFont typeface="Wingdings" pitchFamily="2" charset="2"/>
              <a:buChar char="§"/>
            </a:pPr>
            <a:r>
              <a:rPr lang="en-US" sz="2400" b="1" dirty="0" smtClean="0">
                <a:latin typeface="Andalus" pitchFamily="18" charset="-78"/>
                <a:cs typeface="Andalus" pitchFamily="18" charset="-78"/>
              </a:rPr>
              <a:t>Addresses.</a:t>
            </a:r>
          </a:p>
          <a:p>
            <a:pPr lvl="1">
              <a:buFont typeface="Wingdings" pitchFamily="2" charset="2"/>
              <a:buChar char="§"/>
            </a:pPr>
            <a:r>
              <a:rPr lang="en-US" sz="2400" b="1" dirty="0" smtClean="0">
                <a:latin typeface="Andalus" pitchFamily="18" charset="-78"/>
                <a:cs typeface="Andalus" pitchFamily="18" charset="-78"/>
              </a:rPr>
              <a:t>Gender.</a:t>
            </a:r>
          </a:p>
          <a:p>
            <a:pPr lvl="1">
              <a:buFont typeface="Wingdings" pitchFamily="2" charset="2"/>
              <a:buChar char="§"/>
            </a:pPr>
            <a:r>
              <a:rPr lang="en-US" sz="2400" b="1" dirty="0" smtClean="0">
                <a:latin typeface="Andalus" pitchFamily="18" charset="-78"/>
                <a:cs typeface="Andalus" pitchFamily="18" charset="-78"/>
              </a:rPr>
              <a:t>Age.</a:t>
            </a:r>
          </a:p>
          <a:p>
            <a:pPr lvl="1">
              <a:buFont typeface="Wingdings" pitchFamily="2" charset="2"/>
              <a:buChar char="§"/>
            </a:pPr>
            <a:r>
              <a:rPr lang="en-US" sz="2400" b="1" dirty="0" smtClean="0">
                <a:latin typeface="Andalus" pitchFamily="18" charset="-78"/>
                <a:cs typeface="Andalus" pitchFamily="18" charset="-78"/>
              </a:rPr>
              <a:t>Type of Donor</a:t>
            </a:r>
          </a:p>
          <a:p>
            <a:pPr lvl="1">
              <a:buFont typeface="Wingdings" pitchFamily="2" charset="2"/>
              <a:buChar char="§"/>
            </a:pPr>
            <a:r>
              <a:rPr lang="en-US" sz="2400" b="1" dirty="0" smtClean="0">
                <a:latin typeface="Andalus" pitchFamily="18" charset="-78"/>
                <a:cs typeface="Andalus" pitchFamily="18" charset="-78"/>
              </a:rPr>
              <a:t>Type of Pack</a:t>
            </a:r>
          </a:p>
          <a:p>
            <a:pPr>
              <a:buNone/>
            </a:pPr>
            <a:r>
              <a:rPr lang="en-US" sz="2800" b="1" dirty="0" smtClean="0">
                <a:latin typeface="Andalus" pitchFamily="18" charset="-78"/>
                <a:cs typeface="Andalus" pitchFamily="18" charset="-78"/>
              </a:rPr>
              <a:t>Every donor has a barcode number in each donations. A</a:t>
            </a:r>
          </a:p>
          <a:p>
            <a:pPr>
              <a:buNone/>
            </a:pPr>
            <a:r>
              <a:rPr lang="en-US" sz="2800" b="1" dirty="0" smtClean="0">
                <a:latin typeface="Andalus" pitchFamily="18" charset="-78"/>
                <a:cs typeface="Andalus" pitchFamily="18" charset="-78"/>
              </a:rPr>
              <a:t>barcode number is assigned to a blood pack uniquely.</a:t>
            </a:r>
          </a:p>
          <a:p>
            <a:pPr>
              <a:buNone/>
            </a:pPr>
            <a:endParaRPr lang="en-US" sz="24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2743200" cy="868362"/>
          </a:xfrm>
        </p:spPr>
        <p:txBody>
          <a:bodyPr/>
          <a:lstStyle/>
          <a:p>
            <a:r>
              <a:rPr lang="en-US" b="1" dirty="0" smtClean="0">
                <a:solidFill>
                  <a:srgbClr val="FF0000"/>
                </a:solidFill>
              </a:rPr>
              <a:t>Cont…</a:t>
            </a:r>
            <a:endParaRPr lang="en-US" b="1" dirty="0">
              <a:solidFill>
                <a:srgbClr val="FF0000"/>
              </a:solidFill>
            </a:endParaRPr>
          </a:p>
        </p:txBody>
      </p:sp>
      <p:sp>
        <p:nvSpPr>
          <p:cNvPr id="3" name="Content Placeholder 2"/>
          <p:cNvSpPr>
            <a:spLocks noGrp="1"/>
          </p:cNvSpPr>
          <p:nvPr>
            <p:ph idx="1"/>
          </p:nvPr>
        </p:nvSpPr>
        <p:spPr>
          <a:xfrm>
            <a:off x="457200" y="1066800"/>
            <a:ext cx="8153400" cy="4525963"/>
          </a:xfrm>
        </p:spPr>
        <p:txBody>
          <a:bodyPr/>
          <a:lstStyle/>
          <a:p>
            <a:r>
              <a:rPr lang="en-US" dirty="0" smtClean="0"/>
              <a:t>In This Section has following facilities.</a:t>
            </a:r>
          </a:p>
          <a:p>
            <a:pPr lvl="1"/>
            <a:r>
              <a:rPr lang="en-US" dirty="0" smtClean="0"/>
              <a:t> Insert to new donor details.</a:t>
            </a:r>
          </a:p>
          <a:p>
            <a:pPr lvl="1"/>
            <a:r>
              <a:rPr lang="en-US" dirty="0" smtClean="0"/>
              <a:t>Update to donor details.</a:t>
            </a:r>
          </a:p>
          <a:p>
            <a:pPr lvl="1"/>
            <a:r>
              <a:rPr lang="en-US" dirty="0" smtClean="0"/>
              <a:t>Search the donor details, given Barcode No or Type of donor and Date.</a:t>
            </a:r>
          </a:p>
          <a:p>
            <a:pPr lvl="1"/>
            <a:r>
              <a:rPr lang="en-US" dirty="0" smtClean="0"/>
              <a:t>Delete donor details by given the Barcode No.</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rgbClr val="C00000"/>
                </a:solidFill>
                <a:latin typeface="Andalus" pitchFamily="18" charset="-78"/>
                <a:cs typeface="Andalus" pitchFamily="18" charset="-78"/>
              </a:rPr>
              <a:t>Blood Collection</a:t>
            </a:r>
            <a:endParaRPr lang="en-US" sz="5400" b="1" dirty="0">
              <a:solidFill>
                <a:srgbClr val="C00000"/>
              </a:solidFill>
              <a:latin typeface="Andalus" pitchFamily="18" charset="-78"/>
              <a:cs typeface="Andalus" pitchFamily="18" charset="-78"/>
            </a:endParaRPr>
          </a:p>
        </p:txBody>
      </p:sp>
      <p:sp>
        <p:nvSpPr>
          <p:cNvPr id="3" name="Content Placeholder 2"/>
          <p:cNvSpPr>
            <a:spLocks noGrp="1"/>
          </p:cNvSpPr>
          <p:nvPr>
            <p:ph idx="1"/>
          </p:nvPr>
        </p:nvSpPr>
        <p:spPr>
          <a:xfrm>
            <a:off x="228600" y="3657600"/>
            <a:ext cx="8610600" cy="2362200"/>
          </a:xfrm>
        </p:spPr>
        <p:txBody>
          <a:bodyPr>
            <a:normAutofit/>
          </a:bodyPr>
          <a:lstStyle/>
          <a:p>
            <a:pPr>
              <a:buNone/>
            </a:pPr>
            <a:r>
              <a:rPr lang="en-US" b="1" dirty="0" smtClean="0">
                <a:latin typeface="Andalus" pitchFamily="18" charset="-78"/>
                <a:cs typeface="Andalus" pitchFamily="18" charset="-78"/>
              </a:rPr>
              <a:t>Blood is collected in different type of  packs.</a:t>
            </a:r>
          </a:p>
          <a:p>
            <a:pPr>
              <a:buNone/>
            </a:pPr>
            <a:r>
              <a:rPr lang="en-US" b="1" dirty="0" smtClean="0">
                <a:latin typeface="Andalus" pitchFamily="18" charset="-78"/>
                <a:cs typeface="Andalus" pitchFamily="18" charset="-78"/>
              </a:rPr>
              <a:t>They are double, triple, triple(AS), quadruple</a:t>
            </a:r>
          </a:p>
          <a:p>
            <a:pPr>
              <a:buNone/>
            </a:pPr>
            <a:r>
              <a:rPr lang="en-US" b="1" dirty="0" smtClean="0">
                <a:latin typeface="Andalus" pitchFamily="18" charset="-78"/>
                <a:cs typeface="Andalus" pitchFamily="18" charset="-78"/>
              </a:rPr>
              <a:t>pack.</a:t>
            </a:r>
          </a:p>
        </p:txBody>
      </p:sp>
      <p:pic>
        <p:nvPicPr>
          <p:cNvPr id="5" name="Picture 9" descr="blood donor unit"/>
          <p:cNvPicPr>
            <a:picLocks noChangeAspect="1" noChangeArrowheads="1"/>
          </p:cNvPicPr>
          <p:nvPr/>
        </p:nvPicPr>
        <p:blipFill>
          <a:blip r:embed="rId3"/>
          <a:srcRect/>
          <a:stretch>
            <a:fillRect/>
          </a:stretch>
        </p:blipFill>
        <p:spPr>
          <a:xfrm>
            <a:off x="1295400" y="1524000"/>
            <a:ext cx="1504950" cy="1504950"/>
          </a:xfrm>
          <a:prstGeom prst="rect">
            <a:avLst/>
          </a:prstGeom>
          <a:noFill/>
          <a:ln/>
        </p:spPr>
      </p:pic>
      <p:pic>
        <p:nvPicPr>
          <p:cNvPr id="6" name="Picture 7" descr="blood bag"/>
          <p:cNvPicPr>
            <a:picLocks noChangeAspect="1" noChangeArrowheads="1"/>
          </p:cNvPicPr>
          <p:nvPr/>
        </p:nvPicPr>
        <p:blipFill>
          <a:blip r:embed="rId4"/>
          <a:srcRect/>
          <a:stretch>
            <a:fillRect/>
          </a:stretch>
        </p:blipFill>
        <p:spPr>
          <a:xfrm>
            <a:off x="6388100" y="1543050"/>
            <a:ext cx="1016000" cy="1485900"/>
          </a:xfrm>
          <a:prstGeom prst="rect">
            <a:avLst/>
          </a:prstGeom>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1838</TotalTime>
  <Words>1005</Words>
  <Application>Microsoft Office PowerPoint</Application>
  <PresentationFormat>On-screen Show (4:3)</PresentationFormat>
  <Paragraphs>164</Paragraphs>
  <Slides>33</Slides>
  <Notes>18</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  Blood Bank Management System  </vt:lpstr>
      <vt:lpstr>   Objective</vt:lpstr>
      <vt:lpstr>Required Tools </vt:lpstr>
      <vt:lpstr>Overview of Presentation</vt:lpstr>
      <vt:lpstr>Donor Details</vt:lpstr>
      <vt:lpstr>Slide 6</vt:lpstr>
      <vt:lpstr>Donor Details</vt:lpstr>
      <vt:lpstr>Cont…</vt:lpstr>
      <vt:lpstr>Blood Collection</vt:lpstr>
      <vt:lpstr> Screening</vt:lpstr>
      <vt:lpstr>Screening Interface</vt:lpstr>
      <vt:lpstr>Cont…</vt:lpstr>
      <vt:lpstr> Component preparation </vt:lpstr>
      <vt:lpstr>Component preparation interface</vt:lpstr>
      <vt:lpstr>Slide 15</vt:lpstr>
      <vt:lpstr>  Blood storage </vt:lpstr>
      <vt:lpstr>  Blood storage interface </vt:lpstr>
      <vt:lpstr>Cont….</vt:lpstr>
      <vt:lpstr> Blood request </vt:lpstr>
      <vt:lpstr> Blood request interface </vt:lpstr>
      <vt:lpstr>Cont….</vt:lpstr>
      <vt:lpstr> Compatibility Testing </vt:lpstr>
      <vt:lpstr> Compatibility testing interface </vt:lpstr>
      <vt:lpstr>Cont….</vt:lpstr>
      <vt:lpstr> Blood issued </vt:lpstr>
      <vt:lpstr> Blood issue interface </vt:lpstr>
      <vt:lpstr>Cont….</vt:lpstr>
      <vt:lpstr> Monthly Statistics Analysis </vt:lpstr>
      <vt:lpstr> Monthly statistics analysis  interface </vt:lpstr>
      <vt:lpstr>Cont….</vt:lpstr>
      <vt:lpstr>Conclusion</vt:lpstr>
      <vt:lpstr>Future Works</vt:lpstr>
      <vt:lpstr> 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Sugirthan</dc:creator>
  <cp:lastModifiedBy>lograjah</cp:lastModifiedBy>
  <cp:revision>198</cp:revision>
  <dcterms:created xsi:type="dcterms:W3CDTF">2011-07-19T09:37:32Z</dcterms:created>
  <dcterms:modified xsi:type="dcterms:W3CDTF">2011-10-30T19:11:00Z</dcterms:modified>
</cp:coreProperties>
</file>